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8.jpeg" ContentType="image/jpeg"/>
  <Override PartName="/ppt/media/image7.jpeg" ContentType="image/jpeg"/>
  <Override PartName="/ppt/media/image9.jpeg" ContentType="image/jpeg"/>
  <Override PartName="/ppt/media/image5.png" ContentType="image/png"/>
  <Override PartName="/ppt/media/image10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6.png" ContentType="image/png"/>
  <Override PartName="/ppt/media/image1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998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1D404D5A-7A6D-4213-89C1-592333508B01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7" descr=""/>
          <p:cNvPicPr/>
          <p:nvPr/>
        </p:nvPicPr>
        <p:blipFill>
          <a:blip r:embed="rId2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pic>
        <p:nvPicPr>
          <p:cNvPr id="43" name="Рисунок 8" descr=""/>
          <p:cNvPicPr/>
          <p:nvPr/>
        </p:nvPicPr>
        <p:blipFill>
          <a:blip r:embed="rId3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898989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8F276ED3-8FF1-43E0-81F0-ACB334BECF4E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lucidrealities.studio/index.php/2019/07/01/realscreen-the%20water-lily-obsession-nenets-vs-gas-take-sunny-side-19-awards/" TargetMode="External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776240" y="2114640"/>
            <a:ext cx="8544240" cy="238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Социально-демографические процессы среди коренных малочисленных народов российской Арктики: </a:t>
            </a:r>
            <a:br/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проблемы и решения</a:t>
            </a:r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2363400" y="4738320"/>
            <a:ext cx="7224840" cy="1655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spcBef>
                <a:spcPts val="998"/>
              </a:spcBef>
            </a:pPr>
            <a:r>
              <a:rPr b="1" lang="ru-RU" sz="2400" spc="-1" strike="noStrike">
                <a:solidFill>
                  <a:srgbClr val="da6e26"/>
                </a:solidFill>
                <a:latin typeface="Calibri"/>
              </a:rPr>
              <a:t>Магомедов А.К.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998"/>
              </a:spcBef>
            </a:pPr>
            <a:r>
              <a:rPr b="1" lang="ru-RU" sz="2400" spc="-1" strike="noStrike">
                <a:solidFill>
                  <a:srgbClr val="da6e26"/>
                </a:solidFill>
                <a:latin typeface="Calibri"/>
              </a:rPr>
              <a:t>Доктор политических наук, профессор кафедры теории регионоведения Московского государственного лингвистического университета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998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Мир российского газа и мир коренных народов российского Севера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79440" y="1998720"/>
            <a:ext cx="4427640" cy="1463760"/>
          </a:xfrm>
          <a:custGeom>
            <a:avLst/>
            <a:gdLst/>
            <a:ahLst/>
            <a:rect l="0" t="0" r="r" b="b"/>
            <a:pathLst>
              <a:path w="12301" h="4068">
                <a:moveTo>
                  <a:pt x="677" y="0"/>
                </a:moveTo>
                <a:cubicBezTo>
                  <a:pt x="338" y="0"/>
                  <a:pt x="0" y="338"/>
                  <a:pt x="0" y="677"/>
                </a:cubicBezTo>
                <a:lnTo>
                  <a:pt x="0" y="3389"/>
                </a:lnTo>
                <a:cubicBezTo>
                  <a:pt x="0" y="3728"/>
                  <a:pt x="338" y="4067"/>
                  <a:pt x="677" y="4067"/>
                </a:cubicBezTo>
                <a:lnTo>
                  <a:pt x="11622" y="4067"/>
                </a:lnTo>
                <a:cubicBezTo>
                  <a:pt x="11961" y="4067"/>
                  <a:pt x="12300" y="3728"/>
                  <a:pt x="12300" y="3389"/>
                </a:cubicBezTo>
                <a:lnTo>
                  <a:pt x="12300" y="677"/>
                </a:lnTo>
                <a:cubicBezTo>
                  <a:pt x="12300" y="338"/>
                  <a:pt x="11961" y="0"/>
                  <a:pt x="11622" y="0"/>
                </a:cubicBezTo>
                <a:lnTo>
                  <a:pt x="677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Ненцы - самый многочисленный из коренных народов российского Севера.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5956200" y="1893960"/>
            <a:ext cx="6075360" cy="2782800"/>
          </a:xfrm>
          <a:custGeom>
            <a:avLst/>
            <a:gdLst/>
            <a:ahLst/>
            <a:rect l="0" t="0" r="r" b="b"/>
            <a:pathLst>
              <a:path w="16878" h="7732">
                <a:moveTo>
                  <a:pt x="1288" y="0"/>
                </a:moveTo>
                <a:cubicBezTo>
                  <a:pt x="644" y="0"/>
                  <a:pt x="0" y="644"/>
                  <a:pt x="0" y="1288"/>
                </a:cubicBezTo>
                <a:lnTo>
                  <a:pt x="0" y="6442"/>
                </a:lnTo>
                <a:cubicBezTo>
                  <a:pt x="0" y="7086"/>
                  <a:pt x="644" y="7731"/>
                  <a:pt x="1288" y="7731"/>
                </a:cubicBezTo>
                <a:lnTo>
                  <a:pt x="15588" y="7731"/>
                </a:lnTo>
                <a:cubicBezTo>
                  <a:pt x="16232" y="7731"/>
                  <a:pt x="16877" y="7086"/>
                  <a:pt x="16877" y="6442"/>
                </a:cubicBezTo>
                <a:lnTo>
                  <a:pt x="16877" y="1288"/>
                </a:lnTo>
                <a:cubicBezTo>
                  <a:pt x="16877" y="644"/>
                  <a:pt x="16232" y="0"/>
                  <a:pt x="15588" y="0"/>
                </a:cubicBezTo>
                <a:lnTo>
                  <a:pt x="1288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4"/>
          <p:cNvSpPr/>
          <p:nvPr/>
        </p:nvSpPr>
        <p:spPr>
          <a:xfrm>
            <a:off x="5956200" y="1854360"/>
            <a:ext cx="6061320" cy="314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Территория его проживания 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– от тундр Нарьян-Мара до Таймыра.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Вдоль этих земель 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проходит Северный морской путь, здесь выход к богатейшим месторождениям углеводородов.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Три полуострова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: Ямал, Гыдан и Таймыр, а также </a:t>
            </a: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шельф Карского моря </a:t>
            </a: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являются ареалом развития нового и перспективного индустриально-экономического района страны.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721480" y="5238720"/>
            <a:ext cx="6296040" cy="1436760"/>
          </a:xfrm>
          <a:custGeom>
            <a:avLst/>
            <a:gdLst/>
            <a:ahLst/>
            <a:rect l="0" t="0" r="r" b="b"/>
            <a:pathLst>
              <a:path w="17490" h="3993">
                <a:moveTo>
                  <a:pt x="665" y="0"/>
                </a:moveTo>
                <a:cubicBezTo>
                  <a:pt x="332" y="0"/>
                  <a:pt x="0" y="332"/>
                  <a:pt x="0" y="665"/>
                </a:cubicBezTo>
                <a:lnTo>
                  <a:pt x="0" y="3326"/>
                </a:lnTo>
                <a:cubicBezTo>
                  <a:pt x="0" y="3659"/>
                  <a:pt x="332" y="3992"/>
                  <a:pt x="665" y="3992"/>
                </a:cubicBezTo>
                <a:lnTo>
                  <a:pt x="16824" y="3992"/>
                </a:lnTo>
                <a:cubicBezTo>
                  <a:pt x="17156" y="3992"/>
                  <a:pt x="17489" y="3659"/>
                  <a:pt x="17489" y="3326"/>
                </a:cubicBezTo>
                <a:lnTo>
                  <a:pt x="17489" y="665"/>
                </a:lnTo>
                <a:cubicBezTo>
                  <a:pt x="17489" y="332"/>
                  <a:pt x="17156" y="0"/>
                  <a:pt x="16824" y="0"/>
                </a:cubicBezTo>
                <a:lnTo>
                  <a:pt x="665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6"/>
          <p:cNvSpPr/>
          <p:nvPr/>
        </p:nvSpPr>
        <p:spPr>
          <a:xfrm>
            <a:off x="5891040" y="5329080"/>
            <a:ext cx="604872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ЯНАО – молодой ареал промышленно-сырьевого освоения с таким многообещающим сектором экономики, как газодобыча и производство сжиженного природного газа (СПГ).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287280" y="4049640"/>
            <a:ext cx="4219560" cy="2625840"/>
          </a:xfrm>
          <a:custGeom>
            <a:avLst/>
            <a:gdLst/>
            <a:ahLst/>
            <a:rect l="0" t="0" r="r" b="b"/>
            <a:pathLst>
              <a:path w="11722" h="7296">
                <a:moveTo>
                  <a:pt x="1215" y="0"/>
                </a:moveTo>
                <a:cubicBezTo>
                  <a:pt x="607" y="0"/>
                  <a:pt x="0" y="607"/>
                  <a:pt x="0" y="1215"/>
                </a:cubicBezTo>
                <a:lnTo>
                  <a:pt x="0" y="6079"/>
                </a:lnTo>
                <a:cubicBezTo>
                  <a:pt x="0" y="6687"/>
                  <a:pt x="607" y="7295"/>
                  <a:pt x="1215" y="7295"/>
                </a:cubicBezTo>
                <a:lnTo>
                  <a:pt x="10506" y="7295"/>
                </a:lnTo>
                <a:cubicBezTo>
                  <a:pt x="11113" y="7295"/>
                  <a:pt x="11721" y="6687"/>
                  <a:pt x="11721" y="6079"/>
                </a:cubicBezTo>
                <a:lnTo>
                  <a:pt x="11721" y="1215"/>
                </a:lnTo>
                <a:cubicBezTo>
                  <a:pt x="11721" y="607"/>
                  <a:pt x="11113" y="0"/>
                  <a:pt x="10506" y="0"/>
                </a:cubicBezTo>
                <a:lnTo>
                  <a:pt x="1215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8"/>
          <p:cNvSpPr/>
          <p:nvPr/>
        </p:nvSpPr>
        <p:spPr>
          <a:xfrm>
            <a:off x="482760" y="4114800"/>
            <a:ext cx="3958920" cy="25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В последние годы территория округа сильно изменилась за счет промышленно-транспортной инфраструктуры. По сути дела, округ, пережив невероятно стремительную трансформацию, стал новой нефтегазовой провинцией России.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>
            <a:off x="4834080" y="2743200"/>
            <a:ext cx="1122120" cy="222120"/>
          </a:xfrm>
          <a:custGeom>
            <a:avLst/>
            <a:gdLst/>
            <a:ahLst/>
            <a:rect l="0" t="0" r="r" b="b"/>
            <a:pathLst>
              <a:path w="3119" h="619">
                <a:moveTo>
                  <a:pt x="0" y="154"/>
                </a:moveTo>
                <a:lnTo>
                  <a:pt x="2809" y="154"/>
                </a:lnTo>
                <a:lnTo>
                  <a:pt x="2809" y="0"/>
                </a:lnTo>
                <a:lnTo>
                  <a:pt x="3118" y="309"/>
                </a:lnTo>
                <a:lnTo>
                  <a:pt x="2809" y="618"/>
                </a:lnTo>
                <a:lnTo>
                  <a:pt x="2809" y="463"/>
                </a:lnTo>
                <a:lnTo>
                  <a:pt x="0" y="463"/>
                </a:lnTo>
                <a:lnTo>
                  <a:pt x="0" y="154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0"/>
          <p:cNvSpPr/>
          <p:nvPr/>
        </p:nvSpPr>
        <p:spPr>
          <a:xfrm>
            <a:off x="8751960" y="4716360"/>
            <a:ext cx="561960" cy="482760"/>
          </a:xfrm>
          <a:custGeom>
            <a:avLst/>
            <a:gdLst/>
            <a:ahLst/>
            <a:rect l="0" t="0" r="r" b="b"/>
            <a:pathLst>
              <a:path w="1563" h="1343">
                <a:moveTo>
                  <a:pt x="390" y="0"/>
                </a:moveTo>
                <a:lnTo>
                  <a:pt x="390" y="671"/>
                </a:lnTo>
                <a:lnTo>
                  <a:pt x="0" y="671"/>
                </a:lnTo>
                <a:lnTo>
                  <a:pt x="781" y="1342"/>
                </a:lnTo>
                <a:lnTo>
                  <a:pt x="1562" y="671"/>
                </a:lnTo>
                <a:lnTo>
                  <a:pt x="1171" y="671"/>
                </a:lnTo>
                <a:lnTo>
                  <a:pt x="1171" y="0"/>
                </a:lnTo>
                <a:lnTo>
                  <a:pt x="390" y="0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1"/>
          <p:cNvSpPr/>
          <p:nvPr/>
        </p:nvSpPr>
        <p:spPr>
          <a:xfrm>
            <a:off x="4479840" y="5734080"/>
            <a:ext cx="1241640" cy="235080"/>
          </a:xfrm>
          <a:custGeom>
            <a:avLst/>
            <a:gdLst/>
            <a:ahLst/>
            <a:rect l="0" t="0" r="r" b="b"/>
            <a:pathLst>
              <a:path w="3450" h="655">
                <a:moveTo>
                  <a:pt x="3449" y="163"/>
                </a:moveTo>
                <a:lnTo>
                  <a:pt x="326" y="163"/>
                </a:lnTo>
                <a:lnTo>
                  <a:pt x="326" y="0"/>
                </a:lnTo>
                <a:lnTo>
                  <a:pt x="0" y="327"/>
                </a:lnTo>
                <a:lnTo>
                  <a:pt x="326" y="654"/>
                </a:lnTo>
                <a:lnTo>
                  <a:pt x="326" y="490"/>
                </a:lnTo>
                <a:lnTo>
                  <a:pt x="3449" y="490"/>
                </a:lnTo>
                <a:lnTo>
                  <a:pt x="3449" y="163"/>
                </a:lnTo>
              </a:path>
            </a:pathLst>
          </a:custGeom>
          <a:solidFill>
            <a:srgbClr val="4472c4"/>
          </a:solidFill>
          <a:ln w="12600">
            <a:solidFill>
              <a:srgbClr val="2f528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2"/>
          <p:cNvSpPr/>
          <p:nvPr/>
        </p:nvSpPr>
        <p:spPr>
          <a:xfrm>
            <a:off x="11756880" y="0"/>
            <a:ext cx="4352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6" name="Рисунок 5" descr=""/>
          <p:cNvPicPr/>
          <p:nvPr/>
        </p:nvPicPr>
        <p:blipFill>
          <a:blip r:embed="rId1"/>
          <a:stretch/>
        </p:blipFill>
        <p:spPr>
          <a:xfrm>
            <a:off x="3125880" y="0"/>
            <a:ext cx="5940360" cy="68580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1717280" y="0"/>
            <a:ext cx="4748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>
            <a:spAutoFit/>
          </a:bodyPr>
          <a:p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49" name="Рисунок 3" descr=""/>
          <p:cNvPicPr/>
          <p:nvPr/>
        </p:nvPicPr>
        <p:blipFill>
          <a:blip r:embed="rId1"/>
          <a:stretch/>
        </p:blipFill>
        <p:spPr>
          <a:xfrm>
            <a:off x="2755800" y="0"/>
            <a:ext cx="6310440" cy="685800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11742840" y="0"/>
            <a:ext cx="4492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968400" y="194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Пути решения проблемы</a:t>
            </a:r>
            <a:endParaRPr b="0" lang="en-US" sz="35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69440" y="1436760"/>
            <a:ext cx="11457000" cy="50688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c000"/>
            </a:solidFill>
            <a:miter/>
          </a:ln>
        </p:spPr>
        <p:txBody>
          <a:bodyPr>
            <a:normAutofit/>
          </a:bodyPr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Казалось бы, все просто: необходимо уменьшить приток населения в тундру, которая страдает от промышленного и антропогенного воздействия, а также климатических перепадов.  Однако планы окружных властей по сокращению поголовья оленей всякий раз вызывали резкое противодействие со стороны аборигенов. Все понимают: ненец оленей не отдаст, так как это его хлеб. Как говорят на Ямале, для кочевников олень – это «банковская карточка».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Обозначенные проблемы осознаются российскими властями. В частности, остро и в публичном режиме проходило обсуждение актуальных вопросов жизнедеятельности КМНС на заседаниях Совета при Президенте РФ по межнациональным отношениям в 2018г. (Ханты-Мансийск) и в 2019г. (Нальчик). Во время последнего заседания Президент России Владимир Путин дал поручения решить такую назревшую проблему, как необходимость целевого обучения представителей коренной молодежи в российских вузах.  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1769840" y="0"/>
            <a:ext cx="4222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903240" y="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Итог лекции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92040" y="1173240"/>
            <a:ext cx="11560320" cy="5449680"/>
          </a:xfrm>
          <a:prstGeom prst="rect">
            <a:avLst/>
          </a:pr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txBody>
          <a:bodyPr>
            <a:normAutofit fontScale="97000"/>
          </a:bodyPr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1.Думается, у этой проблемы нет локального решения в рамках привычных координат «олени - тундра – сокращение поголовья» и т. д. Реальное решение заключается 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сфере образовательной системы государства</a:t>
            </a: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которая поможет преодолеть нынешнюю кризисную ситуацию.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Образовательная парадигма для КМНС </a:t>
            </a: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можно рассматривать как </a:t>
            </a:r>
            <a:r>
              <a:rPr b="0" lang="ru-RU" sz="21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вариант системного решения социально-гуманитарных проблем в российской Арктике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Через образование лежит путь к технологиям</a:t>
            </a: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современным компетенциям и включению в экономическую жизнь вне тундры и поселков. Сфера образовательной политики может привести КМНС к позитивной трансформации.  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20000"/>
              </a:lnSpc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Оптимальный сценарий будущего КМНС </a:t>
            </a: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связан с целенаправленной образовательной стратегией. Эта стратегия нацелена на то, что молодежь КМНС и ДВ заканчивает образовательные учреждения, проходит через образовательный процесс социализацию и успешно встраивается в современный мир.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11704680" y="0"/>
            <a:ext cx="4874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661760" y="365040"/>
            <a:ext cx="969156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/>
            <a:r>
              <a:rPr b="1" lang="ru-RU" sz="4400" spc="-1" strike="noStrike">
                <a:solidFill>
                  <a:srgbClr val="000000"/>
                </a:solidFill>
                <a:latin typeface="Calibri Light"/>
              </a:rPr>
              <a:t>Вопросы лекции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grpSp>
        <p:nvGrpSpPr>
          <p:cNvPr id="88" name="Group 2"/>
          <p:cNvGrpSpPr/>
          <p:nvPr/>
        </p:nvGrpSpPr>
        <p:grpSpPr>
          <a:xfrm>
            <a:off x="1787760" y="5244840"/>
            <a:ext cx="13339080" cy="1366200"/>
            <a:chOff x="1787760" y="5244840"/>
            <a:chExt cx="13339080" cy="1366200"/>
          </a:xfrm>
        </p:grpSpPr>
        <p:sp>
          <p:nvSpPr>
            <p:cNvPr id="89" name="CustomShape 3"/>
            <p:cNvSpPr/>
            <p:nvPr/>
          </p:nvSpPr>
          <p:spPr>
            <a:xfrm rot="3418800">
              <a:off x="1874880" y="5366880"/>
              <a:ext cx="574200" cy="520560"/>
            </a:xfrm>
            <a:prstGeom prst="rect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882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4"/>
            <p:cNvSpPr/>
            <p:nvPr/>
          </p:nvSpPr>
          <p:spPr>
            <a:xfrm>
              <a:off x="2998440" y="5419800"/>
              <a:ext cx="12128400" cy="1191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Образовательная альтернатива для КМНС как 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вариант системного решения социально-гуманитарных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проблем в российской Арктике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CustomShape 5"/>
            <p:cNvSpPr/>
            <p:nvPr/>
          </p:nvSpPr>
          <p:spPr>
            <a:xfrm>
              <a:off x="1987200" y="5366880"/>
              <a:ext cx="3348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Calibri"/>
                </a:rPr>
                <a:t>4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2" name="Group 6"/>
          <p:cNvGrpSpPr/>
          <p:nvPr/>
        </p:nvGrpSpPr>
        <p:grpSpPr>
          <a:xfrm>
            <a:off x="1670760" y="1557360"/>
            <a:ext cx="10190160" cy="947160"/>
            <a:chOff x="1670760" y="1557360"/>
            <a:chExt cx="10190160" cy="947160"/>
          </a:xfrm>
        </p:grpSpPr>
        <p:sp>
          <p:nvSpPr>
            <p:cNvPr id="93" name="CustomShape 7"/>
            <p:cNvSpPr/>
            <p:nvPr/>
          </p:nvSpPr>
          <p:spPr>
            <a:xfrm rot="3418800">
              <a:off x="1786320" y="1674360"/>
              <a:ext cx="608760" cy="606240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882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8"/>
            <p:cNvSpPr/>
            <p:nvPr/>
          </p:nvSpPr>
          <p:spPr>
            <a:xfrm>
              <a:off x="3002760" y="1679040"/>
              <a:ext cx="885816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Проблемы КМНС в зеркале  глобальных и международных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публичных дискуссий: русофобские ракурсы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CustomShape 9"/>
            <p:cNvSpPr/>
            <p:nvPr/>
          </p:nvSpPr>
          <p:spPr>
            <a:xfrm>
              <a:off x="2030760" y="1622520"/>
              <a:ext cx="3348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Calibri"/>
                </a:rPr>
                <a:t>1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oup 10"/>
          <p:cNvGrpSpPr/>
          <p:nvPr/>
        </p:nvGrpSpPr>
        <p:grpSpPr>
          <a:xfrm>
            <a:off x="1685160" y="2725560"/>
            <a:ext cx="9326880" cy="1028880"/>
            <a:chOff x="1685160" y="2725560"/>
            <a:chExt cx="9326880" cy="1028880"/>
          </a:xfrm>
        </p:grpSpPr>
        <p:sp>
          <p:nvSpPr>
            <p:cNvPr id="97" name="CustomShape 11"/>
            <p:cNvSpPr/>
            <p:nvPr/>
          </p:nvSpPr>
          <p:spPr>
            <a:xfrm rot="3418800">
              <a:off x="1768320" y="2882520"/>
              <a:ext cx="684000" cy="569880"/>
            </a:xfrm>
            <a:prstGeom prst="rect">
              <a:avLst/>
            </a:prstGeom>
            <a:gradFill rotWithShape="0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882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12"/>
            <p:cNvSpPr/>
            <p:nvPr/>
          </p:nvSpPr>
          <p:spPr>
            <a:xfrm>
              <a:off x="3038760" y="2928960"/>
              <a:ext cx="7973280" cy="825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«Ямальский парадокс» как опровержение мифа о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«трагедии российского Севера».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CustomShape 13"/>
            <p:cNvSpPr/>
            <p:nvPr/>
          </p:nvSpPr>
          <p:spPr>
            <a:xfrm>
              <a:off x="1971360" y="2852640"/>
              <a:ext cx="3348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Calibri"/>
                </a:rPr>
                <a:t>2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0" name="Group 14"/>
          <p:cNvGrpSpPr/>
          <p:nvPr/>
        </p:nvGrpSpPr>
        <p:grpSpPr>
          <a:xfrm>
            <a:off x="1725840" y="4041720"/>
            <a:ext cx="10466280" cy="834120"/>
            <a:chOff x="1725840" y="4041720"/>
            <a:chExt cx="10466280" cy="834120"/>
          </a:xfrm>
        </p:grpSpPr>
        <p:sp>
          <p:nvSpPr>
            <p:cNvPr id="101" name="CustomShape 15"/>
            <p:cNvSpPr/>
            <p:nvPr/>
          </p:nvSpPr>
          <p:spPr>
            <a:xfrm rot="3418800">
              <a:off x="1794240" y="4198320"/>
              <a:ext cx="656280" cy="520560"/>
            </a:xfrm>
            <a:prstGeom prst="rect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882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CustomShape 16"/>
            <p:cNvSpPr/>
            <p:nvPr/>
          </p:nvSpPr>
          <p:spPr>
            <a:xfrm>
              <a:off x="3052800" y="4231080"/>
              <a:ext cx="913932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2400" spc="-1" strike="noStrike">
                  <a:solidFill>
                    <a:srgbClr val="000000"/>
                  </a:solidFill>
                  <a:latin typeface="Calibri"/>
                </a:rPr>
                <a:t>Мир газа и мир ненцев: старые и новые грани взаимодействия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CustomShape 17"/>
            <p:cNvSpPr/>
            <p:nvPr/>
          </p:nvSpPr>
          <p:spPr>
            <a:xfrm>
              <a:off x="1985760" y="4156920"/>
              <a:ext cx="334800" cy="45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2400" spc="-1" strike="noStrike">
                  <a:solidFill>
                    <a:srgbClr val="ffffff"/>
                  </a:solidFill>
                  <a:latin typeface="Calibri"/>
                </a:rPr>
                <a:t>3</a:t>
              </a:r>
              <a:endParaRPr b="0" lang="en-US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319040" y="365040"/>
            <a:ext cx="1003464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1.Россия и Арктический Совет в контексте аборигенной проблемы</a:t>
            </a:r>
            <a:br/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311560" y="1501920"/>
            <a:ext cx="6910200" cy="1515960"/>
          </a:xfrm>
          <a:custGeom>
            <a:avLst/>
            <a:gdLst/>
            <a:ahLst/>
            <a:rect l="0" t="0" r="r" b="b"/>
            <a:pathLst>
              <a:path w="19196" h="4213">
                <a:moveTo>
                  <a:pt x="701" y="0"/>
                </a:moveTo>
                <a:cubicBezTo>
                  <a:pt x="350" y="0"/>
                  <a:pt x="0" y="351"/>
                  <a:pt x="0" y="702"/>
                </a:cubicBezTo>
                <a:lnTo>
                  <a:pt x="0" y="3510"/>
                </a:lnTo>
                <a:cubicBezTo>
                  <a:pt x="0" y="3861"/>
                  <a:pt x="350" y="4212"/>
                  <a:pt x="701" y="4212"/>
                </a:cubicBezTo>
                <a:lnTo>
                  <a:pt x="18493" y="4212"/>
                </a:lnTo>
                <a:cubicBezTo>
                  <a:pt x="18844" y="4212"/>
                  <a:pt x="19195" y="3861"/>
                  <a:pt x="19195" y="3510"/>
                </a:cubicBezTo>
                <a:lnTo>
                  <a:pt x="19195" y="702"/>
                </a:lnTo>
                <a:cubicBezTo>
                  <a:pt x="19195" y="351"/>
                  <a:pt x="18844" y="0"/>
                  <a:pt x="18493" y="0"/>
                </a:cubicBezTo>
                <a:lnTo>
                  <a:pt x="701" y="0"/>
                </a:lnTo>
              </a:path>
            </a:pathLst>
          </a:custGeom>
          <a:gradFill rotWithShape="0">
            <a:gsLst>
              <a:gs pos="0">
                <a:srgbClr val="f7bda4"/>
              </a:gs>
              <a:gs pos="100000">
                <a:srgbClr val="f8a581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2021-2023гг. Россия будет председателем </a:t>
            </a:r>
            <a:r>
              <a:rPr b="1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Арктического Совета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(влиятельная межправительственная организация)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247680" y="3787920"/>
            <a:ext cx="4481640" cy="1620720"/>
          </a:xfrm>
          <a:prstGeom prst="rect">
            <a:avLst/>
          </a:prstGeom>
          <a:gradFill rotWithShape="0">
            <a:gsLst>
              <a:gs pos="0">
                <a:srgbClr val="f7bda4"/>
              </a:gs>
              <a:gs pos="100000">
                <a:srgbClr val="f8a581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Состав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Канада, Дания, Финляндия, Исландия, Норвегия, Россия, Швеция и США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5799240" y="3749760"/>
            <a:ext cx="6140520" cy="2676600"/>
          </a:xfrm>
          <a:prstGeom prst="rect">
            <a:avLst/>
          </a:prstGeom>
          <a:gradFill rotWithShape="0">
            <a:gsLst>
              <a:gs pos="0">
                <a:srgbClr val="f7bda4"/>
              </a:gs>
              <a:gs pos="100000">
                <a:srgbClr val="f8a581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Права, положение, проблемы сохранения и развития языков и культуры коренных малочисленных народов Севера, Сибири и Дальнего Востока;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2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Экологическая обстановка и состояние среды обитания полярных аборигенов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Line 5"/>
          <p:cNvSpPr/>
          <p:nvPr/>
        </p:nvSpPr>
        <p:spPr>
          <a:xfrm flipV="1">
            <a:off x="2488320" y="3017520"/>
            <a:ext cx="3278520" cy="770040"/>
          </a:xfrm>
          <a:prstGeom prst="line">
            <a:avLst/>
          </a:prstGeom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6"/>
          <p:cNvSpPr/>
          <p:nvPr/>
        </p:nvSpPr>
        <p:spPr>
          <a:xfrm>
            <a:off x="5767560" y="3017880"/>
            <a:ext cx="3101760" cy="731880"/>
          </a:xfrm>
          <a:prstGeom prst="line">
            <a:avLst/>
          </a:prstGeom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7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38080" y="365040"/>
            <a:ext cx="1078704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Политизация темы коренных малочисленных народов российского Севера</a:t>
            </a:r>
            <a:endParaRPr b="0" lang="en-US" sz="4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574200" y="1890720"/>
            <a:ext cx="11377800" cy="4757760"/>
          </a:xfrm>
          <a:prstGeom prst="rect">
            <a:avLst/>
          </a:prstGeom>
          <a:gradFill rotWithShape="0">
            <a:gsLst>
              <a:gs pos="0">
                <a:srgbClr val="f7bda4"/>
              </a:gs>
              <a:gs pos="100000">
                <a:srgbClr val="f8a581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txBody>
          <a:bodyPr>
            <a:normAutofit/>
          </a:bodyPr>
          <a:p>
            <a:pPr marL="228600" indent="228600" algn="ctr">
              <a:lnSpc>
                <a:spcPct val="10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Тема обладает большой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публично-политической притягательностью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0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Так, в июне 2020 г. документальный фильм итало-французского режиссера Серджио Гиззарди с говорящим названием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«Ненцы против газа» (“</a:t>
            </a:r>
            <a:r>
              <a:rPr b="1" lang="en-GB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NenetsVsGaz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”)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получил высшую награду на 30-м фестивале документальных фильмов во французском городе Ля Рошель в номинации «За социальный и гуманитарный вклад».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ctr">
              <a:lnSpc>
                <a:spcPct val="10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Вердикт жюри был предельно политизированным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228600" algn="just">
              <a:lnSpc>
                <a:spcPct val="100000"/>
              </a:lnSpc>
              <a:spcBef>
                <a:spcPts val="998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b="0" i="1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Картина представлена как «проект, выражающий взгляд на современную Россию и на сопротивление коренных сибирских ненцев против энергетического лобби, которое хочет захватить их богатые газом земли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» (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Источник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b="0" lang="en-GB" sz="1900" spc="-1" strike="noStrike">
                <a:solidFill>
                  <a:srgbClr val="0563c1"/>
                </a:solidFill>
                <a:latin typeface="Times New Roman"/>
                <a:ea typeface="Times New Roman"/>
                <a:hlinkClick r:id="rId1"/>
              </a:rPr>
              <a:t>http://lucidrealities.studio/index.php/2019/07/01/realscreen-the water-lily-obsession-nenets-vs-gas-take-sunny-side-19-awards/</a:t>
            </a:r>
            <a:r>
              <a:rPr b="0" lang="en-GB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b="0" lang="en-US" sz="1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008000" y="469440"/>
            <a:ext cx="10515600" cy="941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Презентация документального фильма</a:t>
            </a:r>
            <a:br/>
            <a:r>
              <a:rPr b="1" lang="ru-RU" sz="27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«Ненцы против газа»: демонстрация русофобского ракурса</a:t>
            </a:r>
            <a:endParaRPr b="0" lang="en-US" sz="27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15" name="Содержимое 3" descr="«Ненцы VS Газ». Базовый сценарий этноконфликта в российской Арктике"/>
          <p:cNvPicPr/>
          <p:nvPr/>
        </p:nvPicPr>
        <p:blipFill>
          <a:blip r:embed="rId1"/>
          <a:stretch/>
        </p:blipFill>
        <p:spPr>
          <a:xfrm>
            <a:off x="1189080" y="1515960"/>
            <a:ext cx="10436040" cy="515952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5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995400" y="16992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Проблемы КМНС в зеркале новых международных форумов: свежие антироссийские трактовки.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18" name="Содержимое 4" descr=""/>
          <p:cNvPicPr/>
          <p:nvPr/>
        </p:nvPicPr>
        <p:blipFill>
          <a:blip r:embed="rId1"/>
          <a:stretch/>
        </p:blipFill>
        <p:spPr>
          <a:xfrm>
            <a:off x="4200480" y="1731960"/>
            <a:ext cx="7819920" cy="437688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157320" y="1684440"/>
            <a:ext cx="3939840" cy="5173560"/>
          </a:xfrm>
          <a:custGeom>
            <a:avLst/>
            <a:gdLst/>
            <a:ahLst/>
            <a:rect l="0" t="0" r="r" b="b"/>
            <a:pathLst>
              <a:path w="10946" h="14373">
                <a:moveTo>
                  <a:pt x="1824" y="0"/>
                </a:moveTo>
                <a:cubicBezTo>
                  <a:pt x="912" y="0"/>
                  <a:pt x="0" y="912"/>
                  <a:pt x="0" y="1824"/>
                </a:cubicBezTo>
                <a:lnTo>
                  <a:pt x="0" y="12547"/>
                </a:lnTo>
                <a:cubicBezTo>
                  <a:pt x="0" y="13459"/>
                  <a:pt x="912" y="14372"/>
                  <a:pt x="1824" y="14372"/>
                </a:cubicBezTo>
                <a:lnTo>
                  <a:pt x="9120" y="14372"/>
                </a:lnTo>
                <a:cubicBezTo>
                  <a:pt x="10032" y="14372"/>
                  <a:pt x="10945" y="13459"/>
                  <a:pt x="10945" y="12547"/>
                </a:cubicBezTo>
                <a:lnTo>
                  <a:pt x="10945" y="1824"/>
                </a:lnTo>
                <a:cubicBezTo>
                  <a:pt x="10945" y="912"/>
                  <a:pt x="10032" y="0"/>
                  <a:pt x="9120" y="0"/>
                </a:cubicBezTo>
                <a:lnTo>
                  <a:pt x="1824" y="0"/>
                </a:lnTo>
              </a:path>
            </a:pathLst>
          </a:custGeom>
          <a:gradFill rotWithShape="0">
            <a:gsLst>
              <a:gs pos="0">
                <a:srgbClr val="f7bda4"/>
              </a:gs>
              <a:gs pos="100000">
                <a:srgbClr val="f8a581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3"/>
          <p:cNvSpPr/>
          <p:nvPr/>
        </p:nvSpPr>
        <p:spPr>
          <a:xfrm>
            <a:off x="169920" y="1795320"/>
            <a:ext cx="3774960" cy="512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Все фильмы и акции выполнены в весьма алармистских красках. Российский Север рисуется как зона беспросветного пессимизма и тягостного реализма, где у коренных народов отбирают землю, а их самих лишают традиций и культуры.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Так ли это на самом деле? Неужели гуманитарная ситуация в Арктике столь драматична и непроходима?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6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«Ямальский парадокс» как опровержение мифа о «трагедии российского Севера»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123" name="Содержимое 4" descr=""/>
          <p:cNvPicPr/>
          <p:nvPr/>
        </p:nvPicPr>
        <p:blipFill>
          <a:blip r:embed="rId1"/>
          <a:stretch/>
        </p:blipFill>
        <p:spPr>
          <a:xfrm>
            <a:off x="244440" y="1809720"/>
            <a:ext cx="11910960" cy="48466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98280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Рост численности кочующего населения и количество частных оленеводческих хозяйств ЯНАО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890640" y="2011320"/>
          <a:ext cx="10774440" cy="3971880"/>
        </p:xfrm>
        <a:graphic>
          <a:graphicData uri="http://schemas.openxmlformats.org/drawingml/2006/table">
            <a:tbl>
              <a:tblPr/>
              <a:tblGrid>
                <a:gridCol w="3591000"/>
                <a:gridCol w="3592440"/>
                <a:gridCol w="3591000"/>
              </a:tblGrid>
              <a:tr h="1197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Годы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кочующего населения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частных хозяйств оленеводов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</a:tr>
              <a:tr h="693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01.01.2003г.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13,3 тыс. человек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2669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</a:tr>
              <a:tr h="693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01.01.2008г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14,4 тыс. человек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3008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</a:tr>
              <a:tr h="693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01.01.2011г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14,8 тыс. человек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3166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e8cb"/>
                    </a:solidFill>
                  </a:tcPr>
                </a:tc>
              </a:tr>
              <a:tr h="693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01.01.2020г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16,3 тыс. человек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4749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1440" marR="91440">
                    <a:lnL w="5760">
                      <a:solidFill>
                        <a:srgbClr val="ffc000"/>
                      </a:solidFill>
                    </a:lnL>
                    <a:lnR w="5760">
                      <a:solidFill>
                        <a:srgbClr val="ffc000"/>
                      </a:solidFill>
                    </a:lnR>
                    <a:lnT w="5760">
                      <a:solidFill>
                        <a:srgbClr val="ffc000"/>
                      </a:solidFill>
                    </a:lnT>
                    <a:lnB w="576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sp>
        <p:nvSpPr>
          <p:cNvPr id="127" name="CustomShape 3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Содержимое 4" descr="C:\Users\Arbakhan\Desktop\Новая папка\20181028_150114.jpg"/>
          <p:cNvPicPr/>
          <p:nvPr/>
        </p:nvPicPr>
        <p:blipFill>
          <a:blip r:embed="rId1"/>
          <a:stretch/>
        </p:blipFill>
        <p:spPr>
          <a:xfrm>
            <a:off x="534960" y="235080"/>
            <a:ext cx="5216400" cy="642780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5" descr="C:\Users\Arbakhan\Desktop\Новая папка\20181029_144349.jpg"/>
          <p:cNvPicPr/>
          <p:nvPr/>
        </p:nvPicPr>
        <p:blipFill>
          <a:blip r:embed="rId2"/>
          <a:stretch/>
        </p:blipFill>
        <p:spPr>
          <a:xfrm>
            <a:off x="5934240" y="544680"/>
            <a:ext cx="6083280" cy="495432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7120080" y="5721480"/>
            <a:ext cx="41655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Кочевники – ненцы в тундре Северного Урала ЯНАО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109520" y="5956200"/>
            <a:ext cx="418176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Семья ненецких оленеводов-кочевников в ямальской тундре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1834640" y="0"/>
            <a:ext cx="35748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ed7d3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9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2021-04-14T09:29:35Z</dcterms:created>
  <dc:creator>user</dc:creator>
  <dc:description/>
  <dc:language>en-US</dc:language>
  <cp:lastModifiedBy>Научно-образовательный Центр</cp:lastModifiedBy>
  <dcterms:modified xsi:type="dcterms:W3CDTF">2021-10-13T15:13:00Z</dcterms:modified>
  <cp:revision>3</cp:revision>
  <dc:subject/>
  <dc:title>NAME OF PRESENTATION</dc:title>
</cp:coreProperties>
</file>