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9" d="100"/>
          <a:sy n="119" d="100"/>
        </p:scale>
        <p:origin x="-204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91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1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93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1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3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4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573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15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4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10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71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0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21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7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5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6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b="1" dirty="0"/>
              <a:t>Коренные малочисленные народы российского Севера: между социально-демографическими изменениями, техническим прогрессом и новой социально-образовательной перспективой.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8165" y="3843149"/>
            <a:ext cx="6815669" cy="1320802"/>
          </a:xfrm>
        </p:spPr>
        <p:txBody>
          <a:bodyPr/>
          <a:lstStyle/>
          <a:p>
            <a:r>
              <a:rPr lang="ru-RU" dirty="0"/>
              <a:t>Магомедов А.К., доктор политических наук, эксперт Центра социально-политических исследований и информационных технологий РГГУ.</a:t>
            </a:r>
          </a:p>
        </p:txBody>
      </p:sp>
    </p:spTree>
    <p:extLst>
      <p:ext uri="{BB962C8B-B14F-4D97-AF65-F5344CB8AC3E}">
        <p14:creationId xmlns:p14="http://schemas.microsoft.com/office/powerpoint/2010/main" val="64347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7. Рис. Семьи КМНС по количеству оленьего поголовья.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99" y="2385754"/>
            <a:ext cx="6401801" cy="3863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12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016" y="948881"/>
            <a:ext cx="10613965" cy="1303867"/>
          </a:xfrm>
        </p:spPr>
        <p:txBody>
          <a:bodyPr>
            <a:noAutofit/>
          </a:bodyPr>
          <a:lstStyle/>
          <a:p>
            <a:r>
              <a:rPr lang="ru-RU" sz="3200" b="1" dirty="0"/>
              <a:t>8. Риски КМНС в современной полярной тундре.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131" y="4527048"/>
            <a:ext cx="10483734" cy="1424865"/>
          </a:xfrm>
        </p:spPr>
        <p:txBody>
          <a:bodyPr>
            <a:normAutofit/>
          </a:bodyPr>
          <a:lstStyle/>
          <a:p>
            <a:r>
              <a:rPr lang="ru-RU" sz="1600" dirty="0"/>
              <a:t>Если в тундре случится очередной природный катаклизм (гололед, эпидемия и т.д.), который приведет к массовому падежу оленей, то примерно 20 тыс. человек (кочевники-оленеводы и связанные на оленеводческом бизнесе жители поселков) могут сильно пострадать. Это может привести к вероятной протестной мобилизации КМНС. Учитывая, что у людей есть средства связи, снегоходы, транспортная доступность, то организоваться для протестных действий этим людям очень легко. 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155" y="2637438"/>
            <a:ext cx="2901618" cy="1729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20" y="2637438"/>
            <a:ext cx="2963301" cy="1729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4" y="2637438"/>
            <a:ext cx="2588868" cy="17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9. Чего хотят кочевые оленеводы в тундре?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600" dirty="0"/>
              <a:t>Позиция городских лидеров КМНС и интеллектуальной элиты малочисленных народов Севера направлена на консервацию существующих порядков в тундре. Но не все оленеводы хотят этого. Наше исследование показало, что здесь сложилась четкая демографическая градация за последние 10 лет. Оленеводы в возрасте примерно до 28 лет еще говорят о том, что что у традиционного образа жизни есть перспектива и что они и их дети тоже будут оленеводами. Но респонденты старше 30-35 лет в подавляющем своем большинстве (70-80% глав семейств) говорят, что один сын может остаться в тундре, остальные должны получить образование, профессию и осесть в городе, имея работу и заработок. </a:t>
            </a:r>
          </a:p>
          <a:p>
            <a:endParaRPr lang="ru-RU" sz="2600" dirty="0"/>
          </a:p>
          <a:p>
            <a:r>
              <a:rPr lang="ru-RU" sz="2600" dirty="0"/>
              <a:t>Есть еще одна проблема, о которой предпочитают не говорить: женщины не хотят оставаться в тундре и идти в тундру. И возникает вопрос: «Какое будущее у традиционного образа жизни, если там нет женщин?».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0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24049" y="1221971"/>
            <a:ext cx="9601196" cy="1221971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10. Решение проблемы: роль образования в трансформации коренных сообществ.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041861" y="2443942"/>
            <a:ext cx="9965572" cy="3308464"/>
          </a:xfrm>
        </p:spPr>
        <p:txBody>
          <a:bodyPr>
            <a:noAutofit/>
          </a:bodyPr>
          <a:lstStyle/>
          <a:p>
            <a:r>
              <a:rPr lang="ru-RU" sz="1700" dirty="0"/>
              <a:t>Какой здесь выход? Есть ли видение? Видение есть, но вариантов не особо много. </a:t>
            </a:r>
          </a:p>
          <a:p>
            <a:r>
              <a:rPr lang="ru-RU" sz="1700" dirty="0"/>
              <a:t>В отношении коренных народов нельзя трогать многие вещи – религию, историю, культуру, наследие. Мы может только поменять жизненные ориентиры – через образование. Образование мы рассматриваем не просто как учебу, а именно как инструмент социализации и профессионального продвижения. Это также означает, что нужно отказаться от бездумного и тотального патернализма в отношении КМНС. Нельзя раздавать деньги (социальные пособия) просто так. Потому что это порождает иждивенчество и поселковую </a:t>
            </a:r>
            <a:r>
              <a:rPr lang="ru-RU" sz="1700" dirty="0" err="1"/>
              <a:t>маргинализацию</a:t>
            </a:r>
            <a:r>
              <a:rPr lang="ru-RU" sz="1700" dirty="0"/>
              <a:t>. Поселки становятся зоной социального бедствия, там копится протестная энергия, а не в тундре. </a:t>
            </a:r>
          </a:p>
          <a:p>
            <a:r>
              <a:rPr lang="ru-RU" sz="1700" dirty="0"/>
              <a:t>Помогать, конечно, нужно. Но только адресно, определенной группе населения – реальным оленеводам, которые реально живут в тундре и ведут традиционный образ жизни. Остальных нужно в той или иной мере адаптировать к новой жизни через образование. Образовательная политика сможет обеспечить отток молодежи из малых населенных пунктов – из этого социально опасного 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val="41961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31321" y="1277879"/>
            <a:ext cx="9215105" cy="905077"/>
          </a:xfrm>
        </p:spPr>
        <p:txBody>
          <a:bodyPr>
            <a:noAutofit/>
          </a:bodyPr>
          <a:lstStyle/>
          <a:p>
            <a:r>
              <a:rPr lang="ru-RU" sz="3200" b="1" dirty="0"/>
              <a:t>11. Что нужно сделать непосредственно в образовательной сфере?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7274" y="2525939"/>
            <a:ext cx="1036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выделить квоты для обучения выпускников школ из числа КМНС в вузах, техникумах и колледжах. Предпочтения отдавать вузам Санкт-Петербурга, Томска, Новосибирска, Тюмени, Архангельска. Выпускники из числа КМНС, как правило, не выдерживают конкуренции при поступлении в вуз, т. к. у них низкие баллы по ЕГЭ. Квоты дадут возможность вырастить новые инженерные, медицинские и гуманитарные кадры для Севера из числа КМНС.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приспособить региональные вузы и образовательные системы регионов к нуждам данного проекта. Для этого нужно: выделить бюджетные места по специальностям, востребованным на Севере: экологи, инженеры нефтегазовых отраслей, навигаторы, гидрогеологи, картографы, таможенники и т.д.). К сожалению, вузовская система арктических городов работает в отсталой парадигме, готовя привычных юристов/экономистов, которые не востребованы для народного хозяйства Севера. </a:t>
            </a:r>
          </a:p>
        </p:txBody>
      </p:sp>
    </p:spTree>
    <p:extLst>
      <p:ext uri="{BB962C8B-B14F-4D97-AF65-F5344CB8AC3E}">
        <p14:creationId xmlns:p14="http://schemas.microsoft.com/office/powerpoint/2010/main" val="194301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203" y="982132"/>
            <a:ext cx="10897985" cy="1303867"/>
          </a:xfrm>
        </p:spPr>
        <p:txBody>
          <a:bodyPr>
            <a:noAutofit/>
          </a:bodyPr>
          <a:lstStyle/>
          <a:p>
            <a:r>
              <a:rPr lang="ru-RU" sz="3200" b="1" dirty="0"/>
              <a:t>12. Какие профессии нужны для КМНС?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208" y="2483376"/>
            <a:ext cx="10117974" cy="1791490"/>
          </a:xfrm>
        </p:spPr>
        <p:txBody>
          <a:bodyPr>
            <a:normAutofit/>
          </a:bodyPr>
          <a:lstStyle/>
          <a:p>
            <a:r>
              <a:rPr lang="ru-RU" sz="1800" dirty="0"/>
              <a:t>Это профессии по следующим направлениям: здравоохранение, водные биоресурсы и </a:t>
            </a:r>
            <a:r>
              <a:rPr lang="ru-RU" sz="1800" dirty="0" err="1"/>
              <a:t>аквакультура</a:t>
            </a:r>
            <a:r>
              <a:rPr lang="ru-RU" sz="1800" dirty="0"/>
              <a:t>, промышленное рыболовство, ветеринарно-санитарная экспертиза, зоотехния, пожарная безопасность, промышленная экология, биотехнология, лесное хозяйство, народно-художественная культура, </a:t>
            </a:r>
            <a:r>
              <a:rPr lang="ru-RU" sz="1800" dirty="0" err="1"/>
              <a:t>музеелогия</a:t>
            </a:r>
            <a:r>
              <a:rPr lang="ru-RU" sz="1800" dirty="0"/>
              <a:t> и другие. Эти базовые специальности будут востребованы не только в городах и районах, но и в малых населённых пунктах, где живут представители коренных малочисленных народов Севера.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14" y="4472247"/>
            <a:ext cx="2502132" cy="1407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15" y="4472246"/>
            <a:ext cx="2468960" cy="1407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244" y="4472245"/>
            <a:ext cx="2393718" cy="1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96785" y="600277"/>
            <a:ext cx="9601200" cy="1303337"/>
          </a:xfrm>
        </p:spPr>
        <p:txBody>
          <a:bodyPr>
            <a:normAutofit/>
          </a:bodyPr>
          <a:lstStyle/>
          <a:p>
            <a:r>
              <a:rPr lang="ru-RU" sz="3200" b="1" dirty="0"/>
              <a:t>Итог лекции: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7843" y="1687483"/>
            <a:ext cx="10679084" cy="4500043"/>
          </a:xfrm>
        </p:spPr>
        <p:txBody>
          <a:bodyPr>
            <a:normAutofit fontScale="92500"/>
          </a:bodyPr>
          <a:lstStyle/>
          <a:p>
            <a:r>
              <a:rPr lang="ru-RU" sz="1700" b="1" dirty="0"/>
              <a:t>1.</a:t>
            </a:r>
            <a:r>
              <a:rPr lang="ru-RU" sz="1700" dirty="0"/>
              <a:t> В 21 столетии промышленное освоение будет развиваться далее со сдвигом в арктические районы, охватывая новые ареалы традиционной хозяйственной деятельности КМНС. Это предопределяет неизбежное взаимодействие между коренными сообществами и разработчиками природных ресурсов Арктической зоны. </a:t>
            </a:r>
          </a:p>
          <a:p>
            <a:r>
              <a:rPr lang="ru-RU" sz="1700" b="1" dirty="0"/>
              <a:t>2.</a:t>
            </a:r>
            <a:r>
              <a:rPr lang="ru-RU" sz="1700" dirty="0"/>
              <a:t> Пересечение интересов КМНС и </a:t>
            </a:r>
            <a:r>
              <a:rPr lang="ru-RU" sz="1700" dirty="0" err="1"/>
              <a:t>недропользователей</a:t>
            </a:r>
            <a:r>
              <a:rPr lang="ru-RU" sz="1700" dirty="0"/>
              <a:t> обуславливает проблемы, которые необходимо решать, не ущемляя интересов коренного населения. Это в первую очередь связано со:</a:t>
            </a:r>
          </a:p>
          <a:p>
            <a:pPr marL="0" indent="0">
              <a:buNone/>
            </a:pPr>
            <a:r>
              <a:rPr lang="ru-RU" sz="1700" dirty="0"/>
              <a:t>      а) снижением негативного воздействия техногенных отраслей на традиционную деятельность коренных малочисленных народов;</a:t>
            </a:r>
          </a:p>
          <a:p>
            <a:pPr marL="0" indent="0">
              <a:buNone/>
            </a:pPr>
            <a:r>
              <a:rPr lang="ru-RU" sz="1700" dirty="0"/>
              <a:t>      б) выработкой специальной образовательной стратегии для КМНС.</a:t>
            </a:r>
          </a:p>
          <a:p>
            <a:r>
              <a:rPr lang="ru-RU" sz="1700" b="1" dirty="0"/>
              <a:t>3.</a:t>
            </a:r>
            <a:r>
              <a:rPr lang="ru-RU" sz="1700" dirty="0"/>
              <a:t> Отсутствие образовательной политики в отношении КМНС чревато серьезными рисками в социальной сфере КМНС. У КМНС в настоящее время нет никаких преимуществ при поступлении в вуз, все идут на общих основаниях. </a:t>
            </a:r>
          </a:p>
          <a:p>
            <a:r>
              <a:rPr lang="ru-RU" sz="1700" b="1" dirty="0"/>
              <a:t>4.</a:t>
            </a:r>
            <a:r>
              <a:rPr lang="ru-RU" sz="1700" dirty="0"/>
              <a:t> Есть серьёзные вопросы по совершенствованию системы подготовки кадров. Сегодня существует реальная нехватка учителей родных языков. С советских времён головным институтом подготовки педагогов по родным языкам коренных малочисленных народов Севера был и остаётся Институт народов Севера Российского государственного педагогического университета имени А. И. Герцена. Сегодня его ресурсов (в том числе финансовых) недостаточно. </a:t>
            </a:r>
          </a:p>
          <a:p>
            <a:endParaRPr lang="ru-RU" sz="1800" b="1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4887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Вопросы лекции: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1.Перечесение интересов коренных малочисленных народов российского Севера (КМНС) и </a:t>
            </a:r>
            <a:r>
              <a:rPr lang="ru-RU" dirty="0" err="1"/>
              <a:t>недропользователей</a:t>
            </a:r>
            <a:r>
              <a:rPr lang="ru-RU" dirty="0"/>
              <a:t> в Арктике.</a:t>
            </a:r>
          </a:p>
          <a:p>
            <a:r>
              <a:rPr lang="ru-RU" dirty="0"/>
              <a:t>2.Трансформация социально-демографических и экономических характеристик КМНС за последние годы.</a:t>
            </a:r>
          </a:p>
          <a:p>
            <a:r>
              <a:rPr lang="ru-RU" dirty="0"/>
              <a:t>3. Чего хотят северные оленеводы – кочевники?</a:t>
            </a:r>
          </a:p>
          <a:p>
            <a:r>
              <a:rPr lang="ru-RU" dirty="0"/>
              <a:t>4. Образовательная стратегия как реальная перспектива преодоления накопившихся проблем.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795867"/>
            <a:ext cx="2285599" cy="1526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037" y="795867"/>
            <a:ext cx="2368494" cy="15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8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814513" y="1039813"/>
            <a:ext cx="10377487" cy="1306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99628" y="1039813"/>
            <a:ext cx="952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1. Опорные зоны развития российской Арктики.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775" y="1693069"/>
            <a:ext cx="6034087" cy="34809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45775" y="5242520"/>
            <a:ext cx="6034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Источник: </a:t>
            </a:r>
            <a:r>
              <a:rPr lang="en-US" sz="1400" dirty="0"/>
              <a:t>https://siktivkar.bezformata.com/listnews/ekonomicheskoe-razvitie-arkticheskoj-zoni/55788948/?amp=1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0" y="2785067"/>
            <a:ext cx="2072566" cy="12969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79" y="2779145"/>
            <a:ext cx="2108037" cy="13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433" y="787400"/>
            <a:ext cx="8576733" cy="46756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5433" y="546501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Эта картина показывает то, какую большую роль играют арктические регионы для экономического будущего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286756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266" y="584200"/>
            <a:ext cx="4301066" cy="2006601"/>
          </a:xfrm>
        </p:spPr>
        <p:txBody>
          <a:bodyPr>
            <a:noAutofit/>
          </a:bodyPr>
          <a:lstStyle/>
          <a:p>
            <a:r>
              <a:rPr lang="ru-RU" b="1" dirty="0"/>
              <a:t>2. Интересы КМНС в контексте промышленного освоения Севера (пример ЯНАО).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672667" y="753534"/>
            <a:ext cx="6028267" cy="5435599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/>
              <a:t>Освоение нефтегазовых и минерально-сырьевых ресурсов напрямую затрагивает интересы проживающих здесь коренных малочисленных народов Севера (КМНС), значительная часть которых ведет традиционный образ жизни, занимаясь оленеводством, рыболовством, охотничьим и другими промыслами. Несмотря на относительно небольшую численность, КМНС широко расселены по территории, и их родовые угодья зачастую совпадают с местами разработки природных ресурсов. Общая численность КМНС в ЯНАО составляла, по данным Всероссийской переписи населения 2010 г., 41415 чел. (удельный вес в населении - 7,9% (Табл. 1).</a:t>
            </a:r>
          </a:p>
          <a:p>
            <a:r>
              <a:rPr lang="ru-RU" sz="2600" dirty="0"/>
              <a:t>Здесь и далее мы будем говорить о ситуации в Ямало-Ненецком автономном округе как наиболее показательном регионе российской Арктики.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31" y="3035871"/>
            <a:ext cx="3658535" cy="30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271" y="1015383"/>
            <a:ext cx="10281456" cy="1303867"/>
          </a:xfrm>
        </p:spPr>
        <p:txBody>
          <a:bodyPr>
            <a:noAutofit/>
          </a:bodyPr>
          <a:lstStyle/>
          <a:p>
            <a:r>
              <a:rPr lang="ru-RU" sz="2400" b="1" dirty="0"/>
              <a:t>3. Таблица 1. Национальный состав КМНС, динамика численности, чел.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251112"/>
              </p:ext>
            </p:extLst>
          </p:nvPr>
        </p:nvGraphicFramePr>
        <p:xfrm>
          <a:off x="1662546" y="2601884"/>
          <a:ext cx="8919557" cy="3241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2022">
                  <a:extLst>
                    <a:ext uri="{9D8B030D-6E8A-4147-A177-3AD203B41FA5}">
                      <a16:colId xmlns:a16="http://schemas.microsoft.com/office/drawing/2014/main" xmlns="" val="1786374283"/>
                    </a:ext>
                  </a:extLst>
                </a:gridCol>
                <a:gridCol w="984369">
                  <a:extLst>
                    <a:ext uri="{9D8B030D-6E8A-4147-A177-3AD203B41FA5}">
                      <a16:colId xmlns:a16="http://schemas.microsoft.com/office/drawing/2014/main" xmlns="" val="3629074653"/>
                    </a:ext>
                  </a:extLst>
                </a:gridCol>
                <a:gridCol w="961476">
                  <a:extLst>
                    <a:ext uri="{9D8B030D-6E8A-4147-A177-3AD203B41FA5}">
                      <a16:colId xmlns:a16="http://schemas.microsoft.com/office/drawing/2014/main" xmlns="" val="4101811053"/>
                    </a:ext>
                  </a:extLst>
                </a:gridCol>
                <a:gridCol w="984369">
                  <a:extLst>
                    <a:ext uri="{9D8B030D-6E8A-4147-A177-3AD203B41FA5}">
                      <a16:colId xmlns:a16="http://schemas.microsoft.com/office/drawing/2014/main" xmlns="" val="2354032971"/>
                    </a:ext>
                  </a:extLst>
                </a:gridCol>
                <a:gridCol w="961476">
                  <a:extLst>
                    <a:ext uri="{9D8B030D-6E8A-4147-A177-3AD203B41FA5}">
                      <a16:colId xmlns:a16="http://schemas.microsoft.com/office/drawing/2014/main" xmlns="" val="1456398738"/>
                    </a:ext>
                  </a:extLst>
                </a:gridCol>
                <a:gridCol w="984369">
                  <a:extLst>
                    <a:ext uri="{9D8B030D-6E8A-4147-A177-3AD203B41FA5}">
                      <a16:colId xmlns:a16="http://schemas.microsoft.com/office/drawing/2014/main" xmlns="" val="3325863532"/>
                    </a:ext>
                  </a:extLst>
                </a:gridCol>
                <a:gridCol w="961476">
                  <a:extLst>
                    <a:ext uri="{9D8B030D-6E8A-4147-A177-3AD203B41FA5}">
                      <a16:colId xmlns:a16="http://schemas.microsoft.com/office/drawing/2014/main" xmlns="" val="1384185343"/>
                    </a:ext>
                  </a:extLst>
                </a:gridCol>
              </a:tblGrid>
              <a:tr h="937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Национальность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1959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1970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1979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1989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2002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2010 г.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46498162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Ненцы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13 977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17 538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17 404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20 917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26 435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29 772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118023366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Ханты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5 519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6 513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6 466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7 247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8 760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9 489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18823805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Селькупы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1 245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1 710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1 611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1 530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1 797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1 988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15090016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Манси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94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85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116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216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172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166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99117396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Всего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20 974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25 954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25 597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29 910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37 164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41 415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54875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3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4. КМНС: основные характеристики демографических изменений (на примере ЯНАО).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701" y="2556933"/>
            <a:ext cx="10896598" cy="3519671"/>
          </a:xfrm>
        </p:spPr>
        <p:txBody>
          <a:bodyPr>
            <a:noAutofit/>
          </a:bodyPr>
          <a:lstStyle/>
          <a:p>
            <a:r>
              <a:rPr lang="ru-RU" sz="1800" dirty="0"/>
              <a:t>4.1. Характерной особенностью сельского коренного населения является наличие значительного числа кочующего населения. В ЯНАО к нему относятся 36,5 % от общей численности коренных этносов (Табл. 2).</a:t>
            </a:r>
          </a:p>
          <a:p>
            <a:r>
              <a:rPr lang="ru-RU" sz="1800" dirty="0"/>
              <a:t>4.2. За период с 1987 по 2012 гг. количество кочующих хозяйств КМНС увеличилось в 1,8 раза (на 1419 ед.), а населения в них в 1,6 раза (на 5,8 тыс. чел.). В этническом плане оно представлено, главным образом, ненецкими и хантыйскими многодетными семьями и является носителем материальной и духовной культуры этих народов. Это наиболее здоровая в физическом и нравственном плане часть данных народов, воспроизводящая свою идентичность. Они сохранили традиционное репродуктивное поведение, для которого характерен высокий уровень рождаемости, а своевременное оказание медицинской помощи позволило снизить смертность населения, что в совокупности обеспечило их расширенное воспроизводство.</a:t>
            </a:r>
          </a:p>
          <a:p>
            <a:r>
              <a:rPr lang="ru-RU" sz="1800" dirty="0"/>
              <a:t>4.3. Для половозрастной структуры КМНС характерным является высокий удельный вес детей до 15 лет и низкий удельный вес лиц старше трудоспособного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127322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5. Таблица 2. Динамика численности кочующего населения ЯНАО.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0861"/>
              </p:ext>
            </p:extLst>
          </p:nvPr>
        </p:nvGraphicFramePr>
        <p:xfrm>
          <a:off x="1295402" y="2441739"/>
          <a:ext cx="9601197" cy="37065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6063">
                  <a:extLst>
                    <a:ext uri="{9D8B030D-6E8A-4147-A177-3AD203B41FA5}">
                      <a16:colId xmlns:a16="http://schemas.microsoft.com/office/drawing/2014/main" xmlns="" val="1024534261"/>
                    </a:ext>
                  </a:extLst>
                </a:gridCol>
                <a:gridCol w="739390">
                  <a:extLst>
                    <a:ext uri="{9D8B030D-6E8A-4147-A177-3AD203B41FA5}">
                      <a16:colId xmlns:a16="http://schemas.microsoft.com/office/drawing/2014/main" xmlns="" val="3892361091"/>
                    </a:ext>
                  </a:extLst>
                </a:gridCol>
                <a:gridCol w="739390">
                  <a:extLst>
                    <a:ext uri="{9D8B030D-6E8A-4147-A177-3AD203B41FA5}">
                      <a16:colId xmlns:a16="http://schemas.microsoft.com/office/drawing/2014/main" xmlns="" val="1730962231"/>
                    </a:ext>
                  </a:extLst>
                </a:gridCol>
                <a:gridCol w="739390">
                  <a:extLst>
                    <a:ext uri="{9D8B030D-6E8A-4147-A177-3AD203B41FA5}">
                      <a16:colId xmlns:a16="http://schemas.microsoft.com/office/drawing/2014/main" xmlns="" val="2743031683"/>
                    </a:ext>
                  </a:extLst>
                </a:gridCol>
                <a:gridCol w="1063416">
                  <a:extLst>
                    <a:ext uri="{9D8B030D-6E8A-4147-A177-3AD203B41FA5}">
                      <a16:colId xmlns:a16="http://schemas.microsoft.com/office/drawing/2014/main" xmlns="" val="277857347"/>
                    </a:ext>
                  </a:extLst>
                </a:gridCol>
                <a:gridCol w="739390">
                  <a:extLst>
                    <a:ext uri="{9D8B030D-6E8A-4147-A177-3AD203B41FA5}">
                      <a16:colId xmlns:a16="http://schemas.microsoft.com/office/drawing/2014/main" xmlns="" val="2286737036"/>
                    </a:ext>
                  </a:extLst>
                </a:gridCol>
                <a:gridCol w="882919">
                  <a:extLst>
                    <a:ext uri="{9D8B030D-6E8A-4147-A177-3AD203B41FA5}">
                      <a16:colId xmlns:a16="http://schemas.microsoft.com/office/drawing/2014/main" xmlns="" val="2308029897"/>
                    </a:ext>
                  </a:extLst>
                </a:gridCol>
                <a:gridCol w="739390">
                  <a:extLst>
                    <a:ext uri="{9D8B030D-6E8A-4147-A177-3AD203B41FA5}">
                      <a16:colId xmlns:a16="http://schemas.microsoft.com/office/drawing/2014/main" xmlns="" val="2834158770"/>
                    </a:ext>
                  </a:extLst>
                </a:gridCol>
                <a:gridCol w="931849">
                  <a:extLst>
                    <a:ext uri="{9D8B030D-6E8A-4147-A177-3AD203B41FA5}">
                      <a16:colId xmlns:a16="http://schemas.microsoft.com/office/drawing/2014/main" xmlns="" val="2409903995"/>
                    </a:ext>
                  </a:extLst>
                </a:gridCol>
              </a:tblGrid>
              <a:tr h="312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Муниципальное </a:t>
                      </a:r>
                      <a:r>
                        <a:rPr lang="ru-RU" sz="1600" b="1" dirty="0" err="1">
                          <a:effectLst/>
                        </a:rPr>
                        <a:t>образо</a:t>
                      </a:r>
                      <a:r>
                        <a:rPr lang="ru-RU" sz="1600" b="1" dirty="0">
                          <a:effectLst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2413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1987 г.</a:t>
                      </a:r>
                      <a:endParaRPr lang="ru-RU" sz="16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413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1997 г.</a:t>
                      </a:r>
                      <a:endParaRPr lang="ru-RU" sz="16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5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</a:rPr>
                        <a:t>2007 г.</a:t>
                      </a:r>
                      <a:endParaRPr lang="ru-RU" sz="16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5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2012 г.</a:t>
                      </a:r>
                      <a:endParaRPr lang="ru-RU" sz="16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9546638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вание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Хоз-ва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Хоз-ва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Хоз-ва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Хоз-ва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88275330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5764687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17577239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ГО Салехард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63096359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Красноселькуп</a:t>
                      </a:r>
                      <a:r>
                        <a:rPr lang="ru-RU" sz="1600" b="1" dirty="0">
                          <a:effectLst/>
                        </a:rPr>
                        <a:t>.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289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74477967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Надымский</a:t>
                      </a:r>
                      <a:r>
                        <a:rPr lang="ru-RU" sz="1600" b="1" dirty="0">
                          <a:effectLst/>
                        </a:rPr>
                        <a:t>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20849661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Приуральский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1329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367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14793673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Пуровский</a:t>
                      </a:r>
                      <a:r>
                        <a:rPr lang="ru-RU" sz="1600" b="1" dirty="0">
                          <a:effectLst/>
                        </a:rPr>
                        <a:t>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57404204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Тазовский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947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5096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1087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5357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38795351"/>
                  </a:ext>
                </a:extLst>
              </a:tr>
              <a:tr h="312241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Шурышкарский</a:t>
                      </a:r>
                      <a:r>
                        <a:rPr lang="ru-RU" sz="1600" b="1" dirty="0">
                          <a:effectLst/>
                        </a:rPr>
                        <a:t>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33522189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Ямальский</a:t>
                      </a:r>
                      <a:r>
                        <a:rPr lang="ru-RU" sz="1600" b="1" dirty="0">
                          <a:effectLst/>
                        </a:rPr>
                        <a:t> МР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3456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5074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5287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1048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5664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35368034"/>
                  </a:ext>
                </a:extLst>
              </a:tr>
              <a:tr h="240069">
                <a:tc>
                  <a:txBody>
                    <a:bodyPr/>
                    <a:lstStyle/>
                    <a:p>
                      <a:pPr marL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1804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9210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13216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2861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13848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15016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8789630"/>
                  </a:ext>
                </a:extLst>
              </a:tr>
              <a:tr h="195056">
                <a:tc>
                  <a:txBody>
                    <a:bodyPr/>
                    <a:lstStyle/>
                    <a:p>
                      <a:pPr marL="279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97993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1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6. Технический прогресс и его влияние на образ жизни КМНС.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450000"/>
            <a:r>
              <a:rPr lang="ru-RU" dirty="0"/>
              <a:t>В тундре становится тесно от оленей, оленеводов и нефтегазовых компаний. Плюс к этому злую шутку с ситуацией в тундре сыграл технический прогресс. Вот возьмем, например, снегоход. Безусловно, вещь удобная и комфортная. Чтобы просто заправить топливом один снегоход, надо иметь стадо оленей в 65 голов. То есть, если в семье появился снегоход, то оленье стадо надо увеличить на 65 оленей как минимум.</a:t>
            </a:r>
          </a:p>
          <a:p>
            <a:pPr indent="450000"/>
            <a:r>
              <a:rPr lang="ru-RU" dirty="0"/>
              <a:t>Если мы переведем обычные бытовые расходы кочевой семьи в оленей, то для того, чтобы семья могла поддерживать минимальный уровень жизни, то нужно иметь 450 голов. Это нереально, т.к. не могут все семьи иметь такое количество оленей. Это ведет к дополнительной нагрузке на тундру, к конфликтам за землю, и к социальной нестабильности. Наконец, как показывает Рис., столько оленей может содержать только очень небольшое количество семей КМНС.</a:t>
            </a:r>
          </a:p>
        </p:txBody>
      </p:sp>
    </p:spTree>
    <p:extLst>
      <p:ext uri="{BB962C8B-B14F-4D97-AF65-F5344CB8AC3E}">
        <p14:creationId xmlns:p14="http://schemas.microsoft.com/office/powerpoint/2010/main" val="2719822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189</TotalTime>
  <Words>1643</Words>
  <Application>Microsoft Office PowerPoint</Application>
  <PresentationFormat>Произвольный</PresentationFormat>
  <Paragraphs>204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Натуральные материалы</vt:lpstr>
      <vt:lpstr>Коренные малочисленные народы российского Севера: между социально-демографическими изменениями, техническим прогрессом и новой социально-образовательной перспективой.</vt:lpstr>
      <vt:lpstr>Вопросы лекции:</vt:lpstr>
      <vt:lpstr>Презентация PowerPoint</vt:lpstr>
      <vt:lpstr>Презентация PowerPoint</vt:lpstr>
      <vt:lpstr>2. Интересы КМНС в контексте промышленного освоения Севера (пример ЯНАО).</vt:lpstr>
      <vt:lpstr>3. Таблица 1. Национальный состав КМНС, динамика численности, чел.</vt:lpstr>
      <vt:lpstr>4. КМНС: основные характеристики демографических изменений (на примере ЯНАО).</vt:lpstr>
      <vt:lpstr>5. Таблица 2. Динамика численности кочующего населения ЯНАО.</vt:lpstr>
      <vt:lpstr>6. Технический прогресс и его влияние на образ жизни КМНС.</vt:lpstr>
      <vt:lpstr>7. Рис. Семьи КМНС по количеству оленьего поголовья.</vt:lpstr>
      <vt:lpstr>8. Риски КМНС в современной полярной тундре.</vt:lpstr>
      <vt:lpstr>9. Чего хотят кочевые оленеводы в тундре? </vt:lpstr>
      <vt:lpstr>10. Решение проблемы: роль образования в трансформации коренных сообществ. </vt:lpstr>
      <vt:lpstr>11. Что нужно сделать непосредственно в образовательной сфере?</vt:lpstr>
      <vt:lpstr>12. Какие профессии нужны для КМНС? </vt:lpstr>
      <vt:lpstr>Итог лекции: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«Старая» и «новая» социальная мобильность на российском Севере как фактор становления полярного ислама.</dc:title>
  <dc:creator>U</dc:creator>
  <cp:lastModifiedBy>Научно-образовательный Центр</cp:lastModifiedBy>
  <cp:revision>21</cp:revision>
  <dcterms:created xsi:type="dcterms:W3CDTF">2021-07-04T20:10:31Z</dcterms:created>
  <dcterms:modified xsi:type="dcterms:W3CDTF">2021-10-13T12:13:44Z</dcterms:modified>
</cp:coreProperties>
</file>