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8" r:id="rId3"/>
    <p:sldId id="259" r:id="rId4"/>
    <p:sldId id="266" r:id="rId5"/>
    <p:sldId id="261" r:id="rId6"/>
    <p:sldId id="267" r:id="rId7"/>
    <p:sldId id="260" r:id="rId8"/>
    <p:sldId id="264" r:id="rId9"/>
    <p:sldId id="262" r:id="rId10"/>
    <p:sldId id="263" r:id="rId11"/>
    <p:sldId id="268" r:id="rId12"/>
    <p:sldId id="269"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r>
              <a:rPr lang="ru-RU" sz="1800"/>
              <a:t>Коренные малочисленные народы</a:t>
            </a:r>
          </a:p>
          <a:p>
            <a:pPr>
              <a:defRPr sz="1800"/>
            </a:pPr>
            <a:r>
              <a:rPr lang="ru-RU" sz="1800"/>
              <a:t>(участники мониторинга)</a:t>
            </a:r>
          </a:p>
        </c:rich>
      </c:tx>
      <c:layout/>
      <c:overlay val="0"/>
      <c:spPr>
        <a:noFill/>
        <a:ln>
          <a:noFill/>
        </a:ln>
        <a:effectLst/>
      </c:spPr>
      <c:txPr>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462962962962962E-2"/>
          <c:y val="0.14321428571428574"/>
          <c:w val="0.97453703703703709"/>
          <c:h val="0.41729877515310587"/>
        </c:manualLayout>
      </c:layout>
      <c:pie3DChart>
        <c:varyColors val="1"/>
        <c:ser>
          <c:idx val="0"/>
          <c:order val="0"/>
          <c:tx>
            <c:strRef>
              <c:f>Лист1!$B$1</c:f>
              <c:strCache>
                <c:ptCount val="1"/>
                <c:pt idx="0">
                  <c:v>Коренные малочисленные народы</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1"/>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2"/>
            <c:bubble3D val="0"/>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3"/>
            <c:bubble3D val="0"/>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4"/>
            <c:bubble3D val="0"/>
            <c:spPr>
              <a:gradFill rotWithShape="1">
                <a:gsLst>
                  <a:gs pos="0">
                    <a:schemeClr val="accent3">
                      <a:lumMod val="80000"/>
                      <a:lumOff val="20000"/>
                      <a:satMod val="103000"/>
                      <a:lumMod val="102000"/>
                      <a:tint val="94000"/>
                    </a:schemeClr>
                  </a:gs>
                  <a:gs pos="50000">
                    <a:schemeClr val="accent3">
                      <a:lumMod val="80000"/>
                      <a:lumOff val="20000"/>
                      <a:satMod val="110000"/>
                      <a:lumMod val="100000"/>
                      <a:shade val="100000"/>
                    </a:schemeClr>
                  </a:gs>
                  <a:gs pos="100000">
                    <a:schemeClr val="accent3">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5"/>
            <c:bubble3D val="0"/>
            <c:spPr>
              <a:gradFill rotWithShape="1">
                <a:gsLst>
                  <a:gs pos="0">
                    <a:schemeClr val="accent4">
                      <a:lumMod val="80000"/>
                      <a:lumOff val="20000"/>
                      <a:satMod val="103000"/>
                      <a:lumMod val="102000"/>
                      <a:tint val="94000"/>
                    </a:schemeClr>
                  </a:gs>
                  <a:gs pos="50000">
                    <a:schemeClr val="accent4">
                      <a:lumMod val="80000"/>
                      <a:lumOff val="20000"/>
                      <a:satMod val="110000"/>
                      <a:lumMod val="100000"/>
                      <a:shade val="100000"/>
                    </a:schemeClr>
                  </a:gs>
                  <a:gs pos="100000">
                    <a:schemeClr val="accent4">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6"/>
            <c:bubble3D val="0"/>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7"/>
            <c:bubble3D val="0"/>
            <c:spPr>
              <a:gradFill rotWithShape="1">
                <a:gsLst>
                  <a:gs pos="0">
                    <a:schemeClr val="accent6">
                      <a:lumMod val="80000"/>
                      <a:lumOff val="20000"/>
                      <a:satMod val="103000"/>
                      <a:lumMod val="102000"/>
                      <a:tint val="94000"/>
                    </a:schemeClr>
                  </a:gs>
                  <a:gs pos="50000">
                    <a:schemeClr val="accent6">
                      <a:lumMod val="80000"/>
                      <a:lumOff val="20000"/>
                      <a:satMod val="110000"/>
                      <a:lumMod val="100000"/>
                      <a:shade val="100000"/>
                    </a:schemeClr>
                  </a:gs>
                  <a:gs pos="100000">
                    <a:schemeClr val="accent6">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8"/>
            <c:bubble3D val="0"/>
            <c:spPr>
              <a:gradFill rotWithShape="1">
                <a:gsLst>
                  <a:gs pos="0">
                    <a:schemeClr val="accent1">
                      <a:lumMod val="80000"/>
                      <a:satMod val="103000"/>
                      <a:lumMod val="102000"/>
                      <a:tint val="94000"/>
                    </a:schemeClr>
                  </a:gs>
                  <a:gs pos="50000">
                    <a:schemeClr val="accent1">
                      <a:lumMod val="80000"/>
                      <a:satMod val="110000"/>
                      <a:lumMod val="100000"/>
                      <a:shade val="100000"/>
                    </a:schemeClr>
                  </a:gs>
                  <a:gs pos="100000">
                    <a:schemeClr val="accent1">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9"/>
            <c:bubble3D val="0"/>
            <c:spPr>
              <a:gradFill rotWithShape="1">
                <a:gsLst>
                  <a:gs pos="0">
                    <a:schemeClr val="accent2">
                      <a:lumMod val="80000"/>
                      <a:satMod val="103000"/>
                      <a:lumMod val="102000"/>
                      <a:tint val="94000"/>
                    </a:schemeClr>
                  </a:gs>
                  <a:gs pos="50000">
                    <a:schemeClr val="accent2">
                      <a:lumMod val="80000"/>
                      <a:satMod val="110000"/>
                      <a:lumMod val="100000"/>
                      <a:shade val="100000"/>
                    </a:schemeClr>
                  </a:gs>
                  <a:gs pos="100000">
                    <a:schemeClr val="accent2">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0"/>
            <c:bubble3D val="0"/>
            <c:spPr>
              <a:gradFill rotWithShape="1">
                <a:gsLst>
                  <a:gs pos="0">
                    <a:schemeClr val="accent3">
                      <a:lumMod val="80000"/>
                      <a:satMod val="103000"/>
                      <a:lumMod val="102000"/>
                      <a:tint val="94000"/>
                    </a:schemeClr>
                  </a:gs>
                  <a:gs pos="50000">
                    <a:schemeClr val="accent3">
                      <a:lumMod val="80000"/>
                      <a:satMod val="110000"/>
                      <a:lumMod val="100000"/>
                      <a:shade val="100000"/>
                    </a:schemeClr>
                  </a:gs>
                  <a:gs pos="100000">
                    <a:schemeClr val="accent3">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1"/>
            <c:bubble3D val="0"/>
            <c:spPr>
              <a:gradFill rotWithShape="1">
                <a:gsLst>
                  <a:gs pos="0">
                    <a:schemeClr val="accent4">
                      <a:lumMod val="80000"/>
                      <a:satMod val="103000"/>
                      <a:lumMod val="102000"/>
                      <a:tint val="94000"/>
                    </a:schemeClr>
                  </a:gs>
                  <a:gs pos="50000">
                    <a:schemeClr val="accent4">
                      <a:lumMod val="80000"/>
                      <a:satMod val="110000"/>
                      <a:lumMod val="100000"/>
                      <a:shade val="100000"/>
                    </a:schemeClr>
                  </a:gs>
                  <a:gs pos="100000">
                    <a:schemeClr val="accent4">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2"/>
            <c:bubble3D val="0"/>
            <c:spPr>
              <a:gradFill rotWithShape="1">
                <a:gsLst>
                  <a:gs pos="0">
                    <a:schemeClr val="accent5">
                      <a:lumMod val="80000"/>
                      <a:satMod val="103000"/>
                      <a:lumMod val="102000"/>
                      <a:tint val="94000"/>
                    </a:schemeClr>
                  </a:gs>
                  <a:gs pos="50000">
                    <a:schemeClr val="accent5">
                      <a:lumMod val="80000"/>
                      <a:satMod val="110000"/>
                      <a:lumMod val="100000"/>
                      <a:shade val="100000"/>
                    </a:schemeClr>
                  </a:gs>
                  <a:gs pos="100000">
                    <a:schemeClr val="accent5">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3"/>
            <c:bubble3D val="0"/>
            <c:spPr>
              <a:gradFill rotWithShape="1">
                <a:gsLst>
                  <a:gs pos="0">
                    <a:schemeClr val="accent6">
                      <a:lumMod val="80000"/>
                      <a:satMod val="103000"/>
                      <a:lumMod val="102000"/>
                      <a:tint val="94000"/>
                    </a:schemeClr>
                  </a:gs>
                  <a:gs pos="50000">
                    <a:schemeClr val="accent6">
                      <a:lumMod val="80000"/>
                      <a:satMod val="110000"/>
                      <a:lumMod val="100000"/>
                      <a:shade val="100000"/>
                    </a:schemeClr>
                  </a:gs>
                  <a:gs pos="100000">
                    <a:schemeClr val="accent6">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4"/>
            <c:bubble3D val="0"/>
            <c:spPr>
              <a:gradFill rotWithShape="1">
                <a:gsLst>
                  <a:gs pos="0">
                    <a:schemeClr val="accent1">
                      <a:lumMod val="60000"/>
                      <a:lumOff val="40000"/>
                      <a:satMod val="103000"/>
                      <a:lumMod val="102000"/>
                      <a:tint val="94000"/>
                    </a:schemeClr>
                  </a:gs>
                  <a:gs pos="50000">
                    <a:schemeClr val="accent1">
                      <a:lumMod val="60000"/>
                      <a:lumOff val="40000"/>
                      <a:satMod val="110000"/>
                      <a:lumMod val="100000"/>
                      <a:shade val="100000"/>
                    </a:schemeClr>
                  </a:gs>
                  <a:gs pos="100000">
                    <a:schemeClr val="accent1">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5"/>
            <c:bubble3D val="0"/>
            <c:spPr>
              <a:gradFill rotWithShape="1">
                <a:gsLst>
                  <a:gs pos="0">
                    <a:schemeClr val="accent2">
                      <a:lumMod val="60000"/>
                      <a:lumOff val="40000"/>
                      <a:satMod val="103000"/>
                      <a:lumMod val="102000"/>
                      <a:tint val="94000"/>
                    </a:schemeClr>
                  </a:gs>
                  <a:gs pos="50000">
                    <a:schemeClr val="accent2">
                      <a:lumMod val="60000"/>
                      <a:lumOff val="40000"/>
                      <a:satMod val="110000"/>
                      <a:lumMod val="100000"/>
                      <a:shade val="100000"/>
                    </a:schemeClr>
                  </a:gs>
                  <a:gs pos="100000">
                    <a:schemeClr val="accent2">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6"/>
            <c:bubble3D val="0"/>
            <c:spPr>
              <a:gradFill rotWithShape="1">
                <a:gsLst>
                  <a:gs pos="0">
                    <a:schemeClr val="accent3">
                      <a:lumMod val="60000"/>
                      <a:lumOff val="40000"/>
                      <a:satMod val="103000"/>
                      <a:lumMod val="102000"/>
                      <a:tint val="94000"/>
                    </a:schemeClr>
                  </a:gs>
                  <a:gs pos="50000">
                    <a:schemeClr val="accent3">
                      <a:lumMod val="60000"/>
                      <a:lumOff val="40000"/>
                      <a:satMod val="110000"/>
                      <a:lumMod val="100000"/>
                      <a:shade val="100000"/>
                    </a:schemeClr>
                  </a:gs>
                  <a:gs pos="100000">
                    <a:schemeClr val="accent3">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7"/>
            <c:bubble3D val="0"/>
            <c:spPr>
              <a:gradFill rotWithShape="1">
                <a:gsLst>
                  <a:gs pos="0">
                    <a:schemeClr val="accent4">
                      <a:lumMod val="60000"/>
                      <a:lumOff val="40000"/>
                      <a:satMod val="103000"/>
                      <a:lumMod val="102000"/>
                      <a:tint val="94000"/>
                    </a:schemeClr>
                  </a:gs>
                  <a:gs pos="50000">
                    <a:schemeClr val="accent4">
                      <a:lumMod val="60000"/>
                      <a:lumOff val="40000"/>
                      <a:satMod val="110000"/>
                      <a:lumMod val="100000"/>
                      <a:shade val="100000"/>
                    </a:schemeClr>
                  </a:gs>
                  <a:gs pos="100000">
                    <a:schemeClr val="accent4">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8"/>
            <c:bubble3D val="0"/>
            <c:spPr>
              <a:gradFill rotWithShape="1">
                <a:gsLst>
                  <a:gs pos="0">
                    <a:schemeClr val="accent5">
                      <a:lumMod val="60000"/>
                      <a:lumOff val="40000"/>
                      <a:satMod val="103000"/>
                      <a:lumMod val="102000"/>
                      <a:tint val="94000"/>
                    </a:schemeClr>
                  </a:gs>
                  <a:gs pos="50000">
                    <a:schemeClr val="accent5">
                      <a:lumMod val="60000"/>
                      <a:lumOff val="40000"/>
                      <a:satMod val="110000"/>
                      <a:lumMod val="100000"/>
                      <a:shade val="100000"/>
                    </a:schemeClr>
                  </a:gs>
                  <a:gs pos="100000">
                    <a:schemeClr val="accent5">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9"/>
            <c:bubble3D val="0"/>
            <c:spPr>
              <a:gradFill rotWithShape="1">
                <a:gsLst>
                  <a:gs pos="0">
                    <a:schemeClr val="accent6">
                      <a:lumMod val="60000"/>
                      <a:lumOff val="40000"/>
                      <a:satMod val="103000"/>
                      <a:lumMod val="102000"/>
                      <a:tint val="94000"/>
                    </a:schemeClr>
                  </a:gs>
                  <a:gs pos="50000">
                    <a:schemeClr val="accent6">
                      <a:lumMod val="60000"/>
                      <a:lumOff val="40000"/>
                      <a:satMod val="110000"/>
                      <a:lumMod val="100000"/>
                      <a:shade val="100000"/>
                    </a:schemeClr>
                  </a:gs>
                  <a:gs pos="100000">
                    <a:schemeClr val="accent6">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30"/>
            <c:bubble3D val="0"/>
            <c:spPr>
              <a:gradFill rotWithShape="1">
                <a:gsLst>
                  <a:gs pos="0">
                    <a:schemeClr val="accent1">
                      <a:lumMod val="50000"/>
                      <a:satMod val="103000"/>
                      <a:lumMod val="102000"/>
                      <a:tint val="94000"/>
                    </a:schemeClr>
                  </a:gs>
                  <a:gs pos="50000">
                    <a:schemeClr val="accent1">
                      <a:lumMod val="50000"/>
                      <a:satMod val="110000"/>
                      <a:lumMod val="100000"/>
                      <a:shade val="100000"/>
                    </a:schemeClr>
                  </a:gs>
                  <a:gs pos="100000">
                    <a:schemeClr val="accent1">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31"/>
            <c:bubble3D val="0"/>
            <c:spPr>
              <a:gradFill rotWithShape="1">
                <a:gsLst>
                  <a:gs pos="0">
                    <a:schemeClr val="accent2">
                      <a:lumMod val="50000"/>
                      <a:satMod val="103000"/>
                      <a:lumMod val="102000"/>
                      <a:tint val="94000"/>
                    </a:schemeClr>
                  </a:gs>
                  <a:gs pos="50000">
                    <a:schemeClr val="accent2">
                      <a:lumMod val="50000"/>
                      <a:satMod val="110000"/>
                      <a:lumMod val="100000"/>
                      <a:shade val="100000"/>
                    </a:schemeClr>
                  </a:gs>
                  <a:gs pos="100000">
                    <a:schemeClr val="accent2">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Lbls>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Лист1!$A$2:$A$33</c:f>
              <c:strCache>
                <c:ptCount val="32"/>
                <c:pt idx="0">
                  <c:v>Абазины</c:v>
                </c:pt>
                <c:pt idx="1">
                  <c:v>Алеуты</c:v>
                </c:pt>
                <c:pt idx="2">
                  <c:v>Алюторцы</c:v>
                </c:pt>
                <c:pt idx="3">
                  <c:v>Бессермяне</c:v>
                </c:pt>
                <c:pt idx="4">
                  <c:v>Вепсы</c:v>
                </c:pt>
                <c:pt idx="5">
                  <c:v>Водь</c:v>
                </c:pt>
                <c:pt idx="6">
                  <c:v>Доганы</c:v>
                </c:pt>
                <c:pt idx="7">
                  <c:v>Ижора</c:v>
                </c:pt>
                <c:pt idx="8">
                  <c:v>Ительмены</c:v>
                </c:pt>
                <c:pt idx="9">
                  <c:v>Камчадалы</c:v>
                </c:pt>
                <c:pt idx="10">
                  <c:v>Кеты</c:v>
                </c:pt>
                <c:pt idx="11">
                  <c:v>Коряки</c:v>
                </c:pt>
                <c:pt idx="12">
                  <c:v>Манси</c:v>
                </c:pt>
                <c:pt idx="13">
                  <c:v>Нивхи</c:v>
                </c:pt>
                <c:pt idx="14">
                  <c:v>Нагайбаки</c:v>
                </c:pt>
                <c:pt idx="15">
                  <c:v>Нанайцы</c:v>
                </c:pt>
                <c:pt idx="16">
                  <c:v>Ненцы</c:v>
                </c:pt>
                <c:pt idx="17">
                  <c:v>Орочи (ульта)</c:v>
                </c:pt>
                <c:pt idx="18">
                  <c:v>Селькупы</c:v>
                </c:pt>
                <c:pt idx="19">
                  <c:v>Саамы</c:v>
                </c:pt>
                <c:pt idx="20">
                  <c:v>Сойоты</c:v>
                </c:pt>
                <c:pt idx="21">
                  <c:v>Теленгиты</c:v>
                </c:pt>
                <c:pt idx="22">
                  <c:v>Тубалары</c:v>
                </c:pt>
                <c:pt idx="23">
                  <c:v>Тувинцы</c:v>
                </c:pt>
                <c:pt idx="24">
                  <c:v>Ханты</c:v>
                </c:pt>
                <c:pt idx="25">
                  <c:v>Челканцы</c:v>
                </c:pt>
                <c:pt idx="26">
                  <c:v>Чуванцы</c:v>
                </c:pt>
                <c:pt idx="27">
                  <c:v>Чукчи</c:v>
                </c:pt>
                <c:pt idx="28">
                  <c:v>Чулымцы</c:v>
                </c:pt>
                <c:pt idx="29">
                  <c:v>Шорцы</c:v>
                </c:pt>
                <c:pt idx="30">
                  <c:v>Эвенки</c:v>
                </c:pt>
                <c:pt idx="31">
                  <c:v>Юкагиры</c:v>
                </c:pt>
              </c:strCache>
            </c:strRef>
          </c:cat>
          <c:val>
            <c:numRef>
              <c:f>Лист1!$B$2:$B$33</c:f>
              <c:numCache>
                <c:formatCode>General</c:formatCode>
                <c:ptCount val="32"/>
                <c:pt idx="0">
                  <c:v>16</c:v>
                </c:pt>
                <c:pt idx="1">
                  <c:v>1</c:v>
                </c:pt>
                <c:pt idx="2">
                  <c:v>1</c:v>
                </c:pt>
                <c:pt idx="3">
                  <c:v>1</c:v>
                </c:pt>
                <c:pt idx="4">
                  <c:v>13</c:v>
                </c:pt>
                <c:pt idx="5">
                  <c:v>1</c:v>
                </c:pt>
                <c:pt idx="6">
                  <c:v>20</c:v>
                </c:pt>
                <c:pt idx="7">
                  <c:v>11</c:v>
                </c:pt>
                <c:pt idx="8">
                  <c:v>7</c:v>
                </c:pt>
                <c:pt idx="9">
                  <c:v>2</c:v>
                </c:pt>
                <c:pt idx="10">
                  <c:v>10</c:v>
                </c:pt>
                <c:pt idx="11">
                  <c:v>23</c:v>
                </c:pt>
                <c:pt idx="12">
                  <c:v>8</c:v>
                </c:pt>
                <c:pt idx="13">
                  <c:v>27</c:v>
                </c:pt>
                <c:pt idx="14">
                  <c:v>30</c:v>
                </c:pt>
                <c:pt idx="15">
                  <c:v>15</c:v>
                </c:pt>
                <c:pt idx="16">
                  <c:v>54</c:v>
                </c:pt>
                <c:pt idx="17">
                  <c:v>4</c:v>
                </c:pt>
                <c:pt idx="18">
                  <c:v>9</c:v>
                </c:pt>
                <c:pt idx="19">
                  <c:v>9</c:v>
                </c:pt>
                <c:pt idx="20">
                  <c:v>13</c:v>
                </c:pt>
                <c:pt idx="21">
                  <c:v>3</c:v>
                </c:pt>
                <c:pt idx="22">
                  <c:v>1</c:v>
                </c:pt>
                <c:pt idx="23">
                  <c:v>4</c:v>
                </c:pt>
                <c:pt idx="24">
                  <c:v>31</c:v>
                </c:pt>
                <c:pt idx="25">
                  <c:v>2</c:v>
                </c:pt>
                <c:pt idx="26">
                  <c:v>1</c:v>
                </c:pt>
                <c:pt idx="27">
                  <c:v>6</c:v>
                </c:pt>
                <c:pt idx="28">
                  <c:v>2</c:v>
                </c:pt>
                <c:pt idx="29">
                  <c:v>6</c:v>
                </c:pt>
                <c:pt idx="30">
                  <c:v>60</c:v>
                </c:pt>
                <c:pt idx="31">
                  <c:v>2</c:v>
                </c:pt>
              </c:numCache>
            </c:numRef>
          </c:val>
        </c:ser>
        <c:dLbls>
          <c:dLblPos val="outEnd"/>
          <c:showLegendKey val="0"/>
          <c:showVal val="0"/>
          <c:showCatName val="1"/>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r>
              <a:rPr lang="ru-RU" sz="1800" dirty="0"/>
              <a:t>Претенденты на включение в перечень </a:t>
            </a:r>
            <a:endParaRPr lang="en-US" sz="1800" dirty="0" smtClean="0"/>
          </a:p>
          <a:p>
            <a:pPr>
              <a:defRPr sz="1800"/>
            </a:pPr>
            <a:r>
              <a:rPr lang="ru-RU" sz="1800" dirty="0" smtClean="0"/>
              <a:t>коренных </a:t>
            </a:r>
            <a:r>
              <a:rPr lang="ru-RU" sz="1800" dirty="0"/>
              <a:t>малочисленных народов</a:t>
            </a:r>
          </a:p>
        </c:rich>
      </c:tx>
      <c:layout/>
      <c:overlay val="0"/>
      <c:spPr>
        <a:noFill/>
        <a:ln>
          <a:noFill/>
        </a:ln>
        <a:effectLst/>
      </c:spPr>
      <c:txPr>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Претенденты на включение в перечень коренных малочисленных народов</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1"/>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2"/>
            <c:bubble3D val="0"/>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Pt>
            <c:idx val="13"/>
            <c:bubble3D val="0"/>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Лист1!$A$2:$A$15</c:f>
              <c:strCache>
                <c:ptCount val="14"/>
                <c:pt idx="0">
                  <c:v>Аварцы</c:v>
                </c:pt>
                <c:pt idx="1">
                  <c:v>Айны</c:v>
                </c:pt>
                <c:pt idx="2">
                  <c:v>Башкиры</c:v>
                </c:pt>
                <c:pt idx="3">
                  <c:v>Буряты</c:v>
                </c:pt>
                <c:pt idx="4">
                  <c:v>Еврей</c:v>
                </c:pt>
                <c:pt idx="5">
                  <c:v>Кряшены</c:v>
                </c:pt>
                <c:pt idx="6">
                  <c:v>Карелы</c:v>
                </c:pt>
                <c:pt idx="7">
                  <c:v>Мокша</c:v>
                </c:pt>
                <c:pt idx="8">
                  <c:v>Ногайцы</c:v>
                </c:pt>
                <c:pt idx="9">
                  <c:v>Поморы</c:v>
                </c:pt>
                <c:pt idx="10">
                  <c:v>Сибирские татары</c:v>
                </c:pt>
                <c:pt idx="11">
                  <c:v>Татары</c:v>
                </c:pt>
                <c:pt idx="12">
                  <c:v>Эрзя</c:v>
                </c:pt>
                <c:pt idx="13">
                  <c:v>Якуты</c:v>
                </c:pt>
              </c:strCache>
            </c:strRef>
          </c:cat>
          <c:val>
            <c:numRef>
              <c:f>Лист1!$B$2:$B$15</c:f>
              <c:numCache>
                <c:formatCode>General</c:formatCode>
                <c:ptCount val="14"/>
                <c:pt idx="0">
                  <c:v>1</c:v>
                </c:pt>
                <c:pt idx="1">
                  <c:v>7</c:v>
                </c:pt>
                <c:pt idx="2">
                  <c:v>1</c:v>
                </c:pt>
                <c:pt idx="3">
                  <c:v>4</c:v>
                </c:pt>
                <c:pt idx="4">
                  <c:v>1</c:v>
                </c:pt>
                <c:pt idx="5">
                  <c:v>19</c:v>
                </c:pt>
                <c:pt idx="6">
                  <c:v>7</c:v>
                </c:pt>
                <c:pt idx="7">
                  <c:v>1</c:v>
                </c:pt>
                <c:pt idx="8">
                  <c:v>10</c:v>
                </c:pt>
                <c:pt idx="9">
                  <c:v>4</c:v>
                </c:pt>
                <c:pt idx="10">
                  <c:v>1</c:v>
                </c:pt>
                <c:pt idx="11">
                  <c:v>1</c:v>
                </c:pt>
                <c:pt idx="12">
                  <c:v>2</c:v>
                </c:pt>
                <c:pt idx="13">
                  <c:v>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r>
              <a:rPr lang="ru-RU" sz="1800"/>
              <a:t>Какие Вы знаете проекты по сохранению и развитию традиционной культуры вашего народа?</a:t>
            </a:r>
          </a:p>
        </c:rich>
      </c:tx>
      <c:layout>
        <c:manualLayout>
          <c:xMode val="edge"/>
          <c:yMode val="edge"/>
          <c:x val="0.18563678650488977"/>
          <c:y val="6.2169416322959629E-2"/>
        </c:manualLayout>
      </c:layout>
      <c:overlay val="0"/>
      <c:spPr>
        <a:noFill/>
        <a:ln>
          <a:noFill/>
        </a:ln>
        <a:effectLst/>
      </c:spPr>
      <c:txPr>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32452583106826954"/>
          <c:y val="0.19398325209348832"/>
          <c:w val="0.37719025121859773"/>
          <c:h val="0.67585283921421091"/>
        </c:manualLayout>
      </c:layout>
      <c:doughnutChart>
        <c:varyColors val="1"/>
        <c:ser>
          <c:idx val="0"/>
          <c:order val="0"/>
          <c:tx>
            <c:strRef>
              <c:f>Лист1!$B$1</c:f>
              <c:strCache>
                <c:ptCount val="1"/>
                <c:pt idx="0">
                  <c:v>Какие Вы знаете проекты по сохранению и развитию традиционной культуры вашего народа?</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Лист1!$A$2:$A$6</c:f>
              <c:strCache>
                <c:ptCount val="5"/>
                <c:pt idx="0">
                  <c:v>Творческие коллективы</c:v>
                </c:pt>
                <c:pt idx="1">
                  <c:v>Музейные проекты</c:v>
                </c:pt>
                <c:pt idx="2">
                  <c:v>Праздники и фестивали</c:v>
                </c:pt>
                <c:pt idx="3">
                  <c:v>Много проектов</c:v>
                </c:pt>
                <c:pt idx="4">
                  <c:v>Никакие</c:v>
                </c:pt>
              </c:strCache>
            </c:strRef>
          </c:cat>
          <c:val>
            <c:numRef>
              <c:f>Лист1!$B$2:$B$6</c:f>
              <c:numCache>
                <c:formatCode>0%</c:formatCode>
                <c:ptCount val="5"/>
                <c:pt idx="0">
                  <c:v>0.62</c:v>
                </c:pt>
                <c:pt idx="1">
                  <c:v>0.39</c:v>
                </c:pt>
                <c:pt idx="2">
                  <c:v>0.74</c:v>
                </c:pt>
                <c:pt idx="3">
                  <c:v>0.12</c:v>
                </c:pt>
                <c:pt idx="4">
                  <c:v>0.06</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r>
              <a:rPr lang="ru-RU" sz="1800" dirty="0"/>
              <a:t>Какие </a:t>
            </a:r>
            <a:r>
              <a:rPr lang="ru-RU" sz="1800" dirty="0" err="1"/>
              <a:t>приемущества</a:t>
            </a:r>
            <a:r>
              <a:rPr lang="ru-RU" sz="1800" dirty="0"/>
              <a:t> дает статус </a:t>
            </a:r>
            <a:endParaRPr lang="en-US" sz="1800" dirty="0" smtClean="0"/>
          </a:p>
          <a:p>
            <a:pPr>
              <a:defRPr sz="1800"/>
            </a:pPr>
            <a:r>
              <a:rPr lang="ru-RU" sz="1800" dirty="0" smtClean="0"/>
              <a:t>коренного </a:t>
            </a:r>
            <a:r>
              <a:rPr lang="ru-RU" sz="1800" dirty="0"/>
              <a:t>малочисленного народа?</a:t>
            </a:r>
          </a:p>
        </c:rich>
      </c:tx>
      <c:layout>
        <c:manualLayout>
          <c:xMode val="edge"/>
          <c:yMode val="edge"/>
          <c:x val="0.32013442221996619"/>
          <c:y val="4.6915742022493698E-2"/>
        </c:manualLayout>
      </c:layout>
      <c:overlay val="0"/>
      <c:spPr>
        <a:noFill/>
        <a:ln>
          <a:noFill/>
        </a:ln>
        <a:effectLst/>
      </c:spPr>
      <c:txPr>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35774059492563431"/>
          <c:y val="0.220797087864017"/>
          <c:w val="0.31461158501020703"/>
          <c:h val="0.53933414573178351"/>
        </c:manualLayout>
      </c:layout>
      <c:doughnutChart>
        <c:varyColors val="1"/>
        <c:ser>
          <c:idx val="0"/>
          <c:order val="0"/>
          <c:tx>
            <c:strRef>
              <c:f>Лист1!$B$1</c:f>
              <c:strCache>
                <c:ptCount val="1"/>
                <c:pt idx="0">
                  <c:v>Какие приемущества дает статус коренного малочисленного народа?</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Лист1!$A$2:$A$7</c:f>
              <c:strCache>
                <c:ptCount val="6"/>
                <c:pt idx="0">
                  <c:v>Хозяйственные льготы</c:v>
                </c:pt>
                <c:pt idx="1">
                  <c:v>Никакие</c:v>
                </c:pt>
                <c:pt idx="2">
                  <c:v>Социальные льготы</c:v>
                </c:pt>
                <c:pt idx="3">
                  <c:v>Территориальные льготы</c:v>
                </c:pt>
                <c:pt idx="4">
                  <c:v>Сохранение этнической идентичности</c:v>
                </c:pt>
                <c:pt idx="5">
                  <c:v>Экономические льготы</c:v>
                </c:pt>
              </c:strCache>
            </c:strRef>
          </c:cat>
          <c:val>
            <c:numRef>
              <c:f>Лист1!$B$2:$B$7</c:f>
              <c:numCache>
                <c:formatCode>0%</c:formatCode>
                <c:ptCount val="6"/>
                <c:pt idx="0">
                  <c:v>0.36</c:v>
                </c:pt>
                <c:pt idx="1">
                  <c:v>0.23</c:v>
                </c:pt>
                <c:pt idx="2">
                  <c:v>0.14000000000000001</c:v>
                </c:pt>
                <c:pt idx="3">
                  <c:v>0.12</c:v>
                </c:pt>
                <c:pt idx="4">
                  <c:v>0.09</c:v>
                </c:pt>
                <c:pt idx="5">
                  <c:v>0.06</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D6443-5B6A-4C77-8A45-781B60775DB2}" type="datetimeFigureOut">
              <a:rPr lang="ru-RU" smtClean="0"/>
              <a:t>16.11.2021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581A2-6E7A-4602-8434-9AE94E47A29A}" type="slidenum">
              <a:rPr lang="ru-RU" smtClean="0"/>
              <a:t>‹#›</a:t>
            </a:fld>
            <a:endParaRPr lang="ru-RU"/>
          </a:p>
        </p:txBody>
      </p:sp>
    </p:spTree>
    <p:extLst>
      <p:ext uri="{BB962C8B-B14F-4D97-AF65-F5344CB8AC3E}">
        <p14:creationId xmlns:p14="http://schemas.microsoft.com/office/powerpoint/2010/main" val="630418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2581A2-6E7A-4602-8434-9AE94E47A29A}" type="slidenum">
              <a:rPr lang="ru-RU" smtClean="0"/>
              <a:t>11</a:t>
            </a:fld>
            <a:endParaRPr lang="ru-RU"/>
          </a:p>
        </p:txBody>
      </p:sp>
    </p:spTree>
    <p:extLst>
      <p:ext uri="{BB962C8B-B14F-4D97-AF65-F5344CB8AC3E}">
        <p14:creationId xmlns:p14="http://schemas.microsoft.com/office/powerpoint/2010/main" val="3106588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0A7CEB1-ED9B-4F45-B405-DD0DDB3B5431}" type="datetimeFigureOut">
              <a:rPr lang="ru-RU" smtClean="0"/>
              <a:t>16.11.2021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587C0A-8C80-438C-8C51-B3470DF64BDF}" type="slidenum">
              <a:rPr lang="ru-RU" smtClean="0"/>
              <a:t>‹#›</a:t>
            </a:fld>
            <a:endParaRPr lang="ru-RU"/>
          </a:p>
        </p:txBody>
      </p:sp>
    </p:spTree>
    <p:extLst>
      <p:ext uri="{BB962C8B-B14F-4D97-AF65-F5344CB8AC3E}">
        <p14:creationId xmlns:p14="http://schemas.microsoft.com/office/powerpoint/2010/main" val="1240587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0A7CEB1-ED9B-4F45-B405-DD0DDB3B5431}" type="datetimeFigureOut">
              <a:rPr lang="ru-RU" smtClean="0"/>
              <a:t>16.11.2021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587C0A-8C80-438C-8C51-B3470DF64BDF}" type="slidenum">
              <a:rPr lang="ru-RU" smtClean="0"/>
              <a:t>‹#›</a:t>
            </a:fld>
            <a:endParaRPr lang="ru-RU"/>
          </a:p>
        </p:txBody>
      </p:sp>
    </p:spTree>
    <p:extLst>
      <p:ext uri="{BB962C8B-B14F-4D97-AF65-F5344CB8AC3E}">
        <p14:creationId xmlns:p14="http://schemas.microsoft.com/office/powerpoint/2010/main" val="177413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0A7CEB1-ED9B-4F45-B405-DD0DDB3B5431}" type="datetimeFigureOut">
              <a:rPr lang="ru-RU" smtClean="0"/>
              <a:t>16.11.2021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587C0A-8C80-438C-8C51-B3470DF64BDF}" type="slidenum">
              <a:rPr lang="ru-RU" smtClean="0"/>
              <a:t>‹#›</a:t>
            </a:fld>
            <a:endParaRPr lang="ru-RU"/>
          </a:p>
        </p:txBody>
      </p:sp>
    </p:spTree>
    <p:extLst>
      <p:ext uri="{BB962C8B-B14F-4D97-AF65-F5344CB8AC3E}">
        <p14:creationId xmlns:p14="http://schemas.microsoft.com/office/powerpoint/2010/main" val="4265753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0A7CEB1-ED9B-4F45-B405-DD0DDB3B5431}" type="datetimeFigureOut">
              <a:rPr lang="ru-RU" smtClean="0"/>
              <a:t>16.11.2021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587C0A-8C80-438C-8C51-B3470DF64BDF}" type="slidenum">
              <a:rPr lang="ru-RU" smtClean="0"/>
              <a:t>‹#›</a:t>
            </a:fld>
            <a:endParaRPr lang="ru-RU"/>
          </a:p>
        </p:txBody>
      </p:sp>
    </p:spTree>
    <p:extLst>
      <p:ext uri="{BB962C8B-B14F-4D97-AF65-F5344CB8AC3E}">
        <p14:creationId xmlns:p14="http://schemas.microsoft.com/office/powerpoint/2010/main" val="58328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0A7CEB1-ED9B-4F45-B405-DD0DDB3B5431}" type="datetimeFigureOut">
              <a:rPr lang="ru-RU" smtClean="0"/>
              <a:t>16.11.2021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587C0A-8C80-438C-8C51-B3470DF64BDF}" type="slidenum">
              <a:rPr lang="ru-RU" smtClean="0"/>
              <a:t>‹#›</a:t>
            </a:fld>
            <a:endParaRPr lang="ru-RU"/>
          </a:p>
        </p:txBody>
      </p:sp>
    </p:spTree>
    <p:extLst>
      <p:ext uri="{BB962C8B-B14F-4D97-AF65-F5344CB8AC3E}">
        <p14:creationId xmlns:p14="http://schemas.microsoft.com/office/powerpoint/2010/main" val="3514457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0A7CEB1-ED9B-4F45-B405-DD0DDB3B5431}" type="datetimeFigureOut">
              <a:rPr lang="ru-RU" smtClean="0"/>
              <a:t>16.11.2021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587C0A-8C80-438C-8C51-B3470DF64BDF}" type="slidenum">
              <a:rPr lang="ru-RU" smtClean="0"/>
              <a:t>‹#›</a:t>
            </a:fld>
            <a:endParaRPr lang="ru-RU"/>
          </a:p>
        </p:txBody>
      </p:sp>
    </p:spTree>
    <p:extLst>
      <p:ext uri="{BB962C8B-B14F-4D97-AF65-F5344CB8AC3E}">
        <p14:creationId xmlns:p14="http://schemas.microsoft.com/office/powerpoint/2010/main" val="1891996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0A7CEB1-ED9B-4F45-B405-DD0DDB3B5431}" type="datetimeFigureOut">
              <a:rPr lang="ru-RU" smtClean="0"/>
              <a:t>16.11.2021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A587C0A-8C80-438C-8C51-B3470DF64BDF}" type="slidenum">
              <a:rPr lang="ru-RU" smtClean="0"/>
              <a:t>‹#›</a:t>
            </a:fld>
            <a:endParaRPr lang="ru-RU"/>
          </a:p>
        </p:txBody>
      </p:sp>
    </p:spTree>
    <p:extLst>
      <p:ext uri="{BB962C8B-B14F-4D97-AF65-F5344CB8AC3E}">
        <p14:creationId xmlns:p14="http://schemas.microsoft.com/office/powerpoint/2010/main" val="10629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0A7CEB1-ED9B-4F45-B405-DD0DDB3B5431}" type="datetimeFigureOut">
              <a:rPr lang="ru-RU" smtClean="0"/>
              <a:t>16.11.2021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A587C0A-8C80-438C-8C51-B3470DF64BDF}" type="slidenum">
              <a:rPr lang="ru-RU" smtClean="0"/>
              <a:t>‹#›</a:t>
            </a:fld>
            <a:endParaRPr lang="ru-RU"/>
          </a:p>
        </p:txBody>
      </p:sp>
    </p:spTree>
    <p:extLst>
      <p:ext uri="{BB962C8B-B14F-4D97-AF65-F5344CB8AC3E}">
        <p14:creationId xmlns:p14="http://schemas.microsoft.com/office/powerpoint/2010/main" val="410752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A7CEB1-ED9B-4F45-B405-DD0DDB3B5431}" type="datetimeFigureOut">
              <a:rPr lang="ru-RU" smtClean="0"/>
              <a:t>16.11.2021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A587C0A-8C80-438C-8C51-B3470DF64BDF}" type="slidenum">
              <a:rPr lang="ru-RU" smtClean="0"/>
              <a:t>‹#›</a:t>
            </a:fld>
            <a:endParaRPr lang="ru-RU"/>
          </a:p>
        </p:txBody>
      </p:sp>
    </p:spTree>
    <p:extLst>
      <p:ext uri="{BB962C8B-B14F-4D97-AF65-F5344CB8AC3E}">
        <p14:creationId xmlns:p14="http://schemas.microsoft.com/office/powerpoint/2010/main" val="150402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0A7CEB1-ED9B-4F45-B405-DD0DDB3B5431}" type="datetimeFigureOut">
              <a:rPr lang="ru-RU" smtClean="0"/>
              <a:t>16.11.2021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587C0A-8C80-438C-8C51-B3470DF64BDF}" type="slidenum">
              <a:rPr lang="ru-RU" smtClean="0"/>
              <a:t>‹#›</a:t>
            </a:fld>
            <a:endParaRPr lang="ru-RU"/>
          </a:p>
        </p:txBody>
      </p:sp>
    </p:spTree>
    <p:extLst>
      <p:ext uri="{BB962C8B-B14F-4D97-AF65-F5344CB8AC3E}">
        <p14:creationId xmlns:p14="http://schemas.microsoft.com/office/powerpoint/2010/main" val="374852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0A7CEB1-ED9B-4F45-B405-DD0DDB3B5431}" type="datetimeFigureOut">
              <a:rPr lang="ru-RU" smtClean="0"/>
              <a:t>16.11.2021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587C0A-8C80-438C-8C51-B3470DF64BDF}" type="slidenum">
              <a:rPr lang="ru-RU" smtClean="0"/>
              <a:t>‹#›</a:t>
            </a:fld>
            <a:endParaRPr lang="ru-RU"/>
          </a:p>
        </p:txBody>
      </p:sp>
    </p:spTree>
    <p:extLst>
      <p:ext uri="{BB962C8B-B14F-4D97-AF65-F5344CB8AC3E}">
        <p14:creationId xmlns:p14="http://schemas.microsoft.com/office/powerpoint/2010/main" val="212952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A7CEB1-ED9B-4F45-B405-DD0DDB3B5431}" type="datetimeFigureOut">
              <a:rPr lang="ru-RU" smtClean="0"/>
              <a:t>16.11.2021</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87C0A-8C80-438C-8C51-B3470DF64BDF}" type="slidenum">
              <a:rPr lang="ru-RU" smtClean="0"/>
              <a:t>‹#›</a:t>
            </a:fld>
            <a:endParaRPr lang="ru-RU"/>
          </a:p>
        </p:txBody>
      </p:sp>
    </p:spTree>
    <p:extLst>
      <p:ext uri="{BB962C8B-B14F-4D97-AF65-F5344CB8AC3E}">
        <p14:creationId xmlns:p14="http://schemas.microsoft.com/office/powerpoint/2010/main" val="31706508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06286" y="625973"/>
            <a:ext cx="9144000" cy="1673089"/>
          </a:xfrm>
        </p:spPr>
        <p:txBody>
          <a:bodyPr>
            <a:normAutofit/>
          </a:bodyPr>
          <a:lstStyle/>
          <a:p>
            <a:r>
              <a:rPr lang="ru-RU" sz="3100" b="1" dirty="0" smtClean="0"/>
              <a:t/>
            </a:r>
            <a:br>
              <a:rPr lang="ru-RU" sz="3100" b="1" dirty="0" smtClean="0"/>
            </a:br>
            <a:r>
              <a:rPr lang="ru-RU" sz="2800" b="1" dirty="0">
                <a:latin typeface="Times New Roman" panose="02020603050405020304" pitchFamily="18" charset="0"/>
                <a:cs typeface="Times New Roman" panose="02020603050405020304" pitchFamily="18" charset="0"/>
              </a:rPr>
              <a:t>Проекции этничности коренных малочисленных народов </a:t>
            </a:r>
            <a:r>
              <a:rPr lang="ru-RU" sz="2800" b="1" dirty="0" smtClean="0">
                <a:latin typeface="Times New Roman" panose="02020603050405020304" pitchFamily="18" charset="0"/>
                <a:cs typeface="Times New Roman" panose="02020603050405020304" pitchFamily="18" charset="0"/>
              </a:rPr>
              <a:t>России (по </a:t>
            </a:r>
            <a:r>
              <a:rPr lang="ru-RU" sz="2800" b="1" dirty="0">
                <a:latin typeface="Times New Roman" panose="02020603050405020304" pitchFamily="18" charset="0"/>
                <a:cs typeface="Times New Roman" panose="02020603050405020304" pitchFamily="18" charset="0"/>
              </a:rPr>
              <a:t>данным веб-опроса)</a:t>
            </a:r>
            <a:endParaRPr lang="ru-RU" sz="2800" dirty="0">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8264" y="2801476"/>
            <a:ext cx="2670266" cy="178017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59" y="2801798"/>
            <a:ext cx="2669261" cy="177985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3821" y="2818166"/>
            <a:ext cx="2482190" cy="1763487"/>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906" y="2801798"/>
            <a:ext cx="2694067" cy="1779855"/>
          </a:xfrm>
          <a:prstGeom prst="rect">
            <a:avLst/>
          </a:prstGeom>
        </p:spPr>
      </p:pic>
    </p:spTree>
    <p:extLst>
      <p:ext uri="{BB962C8B-B14F-4D97-AF65-F5344CB8AC3E}">
        <p14:creationId xmlns:p14="http://schemas.microsoft.com/office/powerpoint/2010/main" val="1369862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5512" y="1038570"/>
            <a:ext cx="7312241" cy="4154984"/>
          </a:xfrm>
          <a:prstGeom prst="rect">
            <a:avLst/>
          </a:prstGeom>
        </p:spPr>
        <p:txBody>
          <a:bodyPr wrap="square">
            <a:spAutoFit/>
          </a:bodyPr>
          <a:lstStyle/>
          <a:p>
            <a:pPr marL="450215">
              <a:spcAft>
                <a:spcPts val="0"/>
              </a:spcAft>
            </a:pPr>
            <a:r>
              <a:rPr lang="ru-RU" sz="1200" dirty="0" smtClean="0">
                <a:effectLst/>
                <a:latin typeface="Times New Roman" panose="02020603050405020304" pitchFamily="18" charset="0"/>
                <a:cs typeface="Times New Roman" panose="02020603050405020304" pitchFamily="18" charset="0"/>
              </a:rPr>
              <a:t>Сохранность мест традиционного проживания (абазин).</a:t>
            </a:r>
          </a:p>
          <a:p>
            <a:pPr marL="450215">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spcAft>
                <a:spcPts val="0"/>
              </a:spcAft>
            </a:pPr>
            <a:r>
              <a:rPr lang="ru-RU" sz="1200" dirty="0" smtClean="0">
                <a:effectLst/>
                <a:latin typeface="Times New Roman" panose="02020603050405020304" pitchFamily="18" charset="0"/>
                <a:cs typeface="Times New Roman" panose="02020603050405020304" pitchFamily="18" charset="0"/>
              </a:rPr>
              <a:t>Свобода передвижения по маршрутам кочевий (ненец).</a:t>
            </a:r>
          </a:p>
          <a:p>
            <a:pPr marL="450215">
              <a:spcAft>
                <a:spcPts val="0"/>
              </a:spcAft>
            </a:pPr>
            <a:endPar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0215">
              <a:spcAft>
                <a:spcPts val="0"/>
              </a:spcAft>
            </a:pP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Принадлежность к определенной географической территории: моя земля — земля моих предков</a:t>
            </a:r>
            <a:r>
              <a:rPr lang="ru-RU" sz="1200" dirty="0" smtClean="0">
                <a:effectLst/>
                <a:latin typeface="Times New Roman" panose="02020603050405020304" pitchFamily="18" charset="0"/>
                <a:cs typeface="Times New Roman" panose="02020603050405020304" pitchFamily="18" charset="0"/>
              </a:rPr>
              <a:t> (шорка).</a:t>
            </a:r>
          </a:p>
          <a:p>
            <a:pPr marL="450215">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spcAft>
                <a:spcPts val="0"/>
              </a:spcAft>
            </a:pPr>
            <a:r>
              <a:rPr lang="ru-RU" sz="1200" dirty="0" smtClean="0">
                <a:effectLst/>
                <a:latin typeface="Times New Roman" panose="02020603050405020304" pitchFamily="18" charset="0"/>
                <a:cs typeface="Times New Roman" panose="02020603050405020304" pitchFamily="18" charset="0"/>
              </a:rPr>
              <a:t>Жить на земле своих предков передать это преимущество для своих детей и внуков; нести ответственность за будущее исконных земель, территорий и природных ресурсов (шорец).</a:t>
            </a:r>
          </a:p>
          <a:p>
            <a:pPr marL="450215">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spcAft>
                <a:spcPts val="0"/>
              </a:spcAft>
            </a:pPr>
            <a:r>
              <a:rPr lang="ru-RU" sz="1200" dirty="0" smtClean="0">
                <a:effectLst/>
                <a:latin typeface="Times New Roman" panose="02020603050405020304" pitchFamily="18" charset="0"/>
                <a:cs typeface="Times New Roman" panose="02020603050405020304" pitchFamily="18" charset="0"/>
              </a:rPr>
              <a:t>Говорят, за коренным народом могут закрепить земли… (</a:t>
            </a:r>
            <a:r>
              <a:rPr lang="ru-RU" sz="1200" dirty="0" err="1" smtClean="0">
                <a:effectLst/>
                <a:latin typeface="Times New Roman" panose="02020603050405020304" pitchFamily="18" charset="0"/>
                <a:cs typeface="Times New Roman" panose="02020603050405020304" pitchFamily="18" charset="0"/>
              </a:rPr>
              <a:t>ижора</a:t>
            </a:r>
            <a:r>
              <a:rPr lang="ru-RU" sz="1200" dirty="0" smtClean="0">
                <a:effectLst/>
                <a:latin typeface="Times New Roman" panose="02020603050405020304" pitchFamily="18" charset="0"/>
                <a:cs typeface="Times New Roman" panose="02020603050405020304" pitchFamily="18" charset="0"/>
              </a:rPr>
              <a:t>).</a:t>
            </a:r>
          </a:p>
          <a:p>
            <a:pPr marL="450215">
              <a:spcAft>
                <a:spcPts val="0"/>
              </a:spcAft>
            </a:pPr>
            <a:endParaRPr lang="ru-RU" sz="1200" dirty="0">
              <a:latin typeface="Times New Roman" panose="02020603050405020304" pitchFamily="18" charset="0"/>
              <a:cs typeface="Times New Roman" panose="02020603050405020304" pitchFamily="18" charset="0"/>
            </a:endParaRPr>
          </a:p>
          <a:p>
            <a:pPr marL="450215">
              <a:spcAft>
                <a:spcPts val="0"/>
              </a:spcAft>
            </a:pPr>
            <a:r>
              <a:rPr lang="ru-RU" sz="1200" dirty="0" smtClean="0">
                <a:latin typeface="Times New Roman" panose="02020603050405020304" pitchFamily="18" charset="0"/>
                <a:cs typeface="Times New Roman" panose="02020603050405020304" pitchFamily="18" charset="0"/>
              </a:rPr>
              <a:t>Личная </a:t>
            </a:r>
            <a:r>
              <a:rPr lang="ru-RU" sz="1200" dirty="0">
                <a:latin typeface="Times New Roman" panose="02020603050405020304" pitchFamily="18" charset="0"/>
                <a:cs typeface="Times New Roman" panose="02020603050405020304" pitchFamily="18" charset="0"/>
              </a:rPr>
              <a:t>уникальность, самоидентификация (эвенкийка</a:t>
            </a:r>
            <a:r>
              <a:rPr lang="ru-RU" sz="1200" dirty="0" smtClean="0">
                <a:latin typeface="Times New Roman" panose="02020603050405020304" pitchFamily="18" charset="0"/>
                <a:cs typeface="Times New Roman" panose="02020603050405020304" pitchFamily="18" charset="0"/>
              </a:rPr>
              <a:t>).</a:t>
            </a:r>
          </a:p>
          <a:p>
            <a:pPr marL="450215">
              <a:spcAft>
                <a:spcPts val="0"/>
              </a:spcAft>
            </a:pPr>
            <a:endParaRPr lang="ru-RU" sz="1200" dirty="0">
              <a:latin typeface="Times New Roman" panose="02020603050405020304" pitchFamily="18" charset="0"/>
              <a:cs typeface="Times New Roman" panose="02020603050405020304" pitchFamily="18" charset="0"/>
            </a:endParaRPr>
          </a:p>
          <a:p>
            <a:pPr marL="450215">
              <a:spcAft>
                <a:spcPts val="0"/>
              </a:spcAft>
            </a:pPr>
            <a:r>
              <a:rPr lang="ru-RU" sz="1200" dirty="0" smtClean="0">
                <a:latin typeface="Times New Roman" panose="02020603050405020304" pitchFamily="18" charset="0"/>
                <a:cs typeface="Times New Roman" panose="02020603050405020304" pitchFamily="18" charset="0"/>
              </a:rPr>
              <a:t>Для </a:t>
            </a:r>
            <a:r>
              <a:rPr lang="ru-RU" sz="1200" dirty="0">
                <a:latin typeface="Times New Roman" panose="02020603050405020304" pitchFamily="18" charset="0"/>
                <a:cs typeface="Times New Roman" panose="02020603050405020304" pitchFamily="18" charset="0"/>
              </a:rPr>
              <a:t>меня осознание своей уникальности и возможности духовного саморазвития (орочи</a:t>
            </a:r>
            <a:r>
              <a:rPr lang="ru-RU" sz="1200" dirty="0" smtClean="0">
                <a:latin typeface="Times New Roman" panose="02020603050405020304" pitchFamily="18" charset="0"/>
                <a:cs typeface="Times New Roman" panose="02020603050405020304" pitchFamily="18" charset="0"/>
              </a:rPr>
              <a:t>).</a:t>
            </a:r>
          </a:p>
          <a:p>
            <a:pPr marL="450215">
              <a:spcAft>
                <a:spcPts val="0"/>
              </a:spcAft>
            </a:pPr>
            <a:endParaRPr lang="ru-RU" sz="1200" dirty="0">
              <a:latin typeface="Times New Roman" panose="02020603050405020304" pitchFamily="18" charset="0"/>
              <a:cs typeface="Times New Roman" panose="02020603050405020304" pitchFamily="18" charset="0"/>
            </a:endParaRPr>
          </a:p>
          <a:p>
            <a:pPr marL="450215">
              <a:spcAft>
                <a:spcPts val="0"/>
              </a:spcAft>
            </a:pPr>
            <a:r>
              <a:rPr lang="ru-RU" sz="1200" dirty="0" smtClean="0">
                <a:latin typeface="Times New Roman" panose="02020603050405020304" pitchFamily="18" charset="0"/>
                <a:cs typeface="Times New Roman" panose="02020603050405020304" pitchFamily="18" charset="0"/>
              </a:rPr>
              <a:t>Владение </a:t>
            </a:r>
            <a:r>
              <a:rPr lang="ru-RU" sz="1200" dirty="0">
                <a:latin typeface="Times New Roman" panose="02020603050405020304" pitchFamily="18" charset="0"/>
                <a:cs typeface="Times New Roman" panose="02020603050405020304" pitchFamily="18" charset="0"/>
              </a:rPr>
              <a:t>древними знаниями своего народы (тувинка-</a:t>
            </a:r>
            <a:r>
              <a:rPr lang="ru-RU" sz="1200" dirty="0" err="1">
                <a:latin typeface="Times New Roman" panose="02020603050405020304" pitchFamily="18" charset="0"/>
                <a:cs typeface="Times New Roman" panose="02020603050405020304" pitchFamily="18" charset="0"/>
              </a:rPr>
              <a:t>тоджинка</a:t>
            </a:r>
            <a:r>
              <a:rPr lang="ru-RU" sz="1200" dirty="0" smtClean="0">
                <a:latin typeface="Times New Roman" panose="02020603050405020304" pitchFamily="18" charset="0"/>
                <a:cs typeface="Times New Roman" panose="02020603050405020304" pitchFamily="18" charset="0"/>
              </a:rPr>
              <a:t>).</a:t>
            </a:r>
          </a:p>
          <a:p>
            <a:pPr marL="450215">
              <a:spcAft>
                <a:spcPts val="0"/>
              </a:spcAft>
            </a:pPr>
            <a:endParaRPr lang="ru-RU" sz="1200" dirty="0">
              <a:latin typeface="Times New Roman" panose="02020603050405020304" pitchFamily="18" charset="0"/>
              <a:cs typeface="Times New Roman" panose="02020603050405020304" pitchFamily="18" charset="0"/>
            </a:endParaRPr>
          </a:p>
          <a:p>
            <a:pPr marL="450215">
              <a:spcAft>
                <a:spcPts val="0"/>
              </a:spcAft>
            </a:pPr>
            <a:r>
              <a:rPr lang="ru-RU" sz="1200" dirty="0" smtClean="0">
                <a:latin typeface="Times New Roman" panose="02020603050405020304" pitchFamily="18" charset="0"/>
                <a:cs typeface="Times New Roman" panose="02020603050405020304" pitchFamily="18" charset="0"/>
              </a:rPr>
              <a:t>Знание </a:t>
            </a:r>
            <a:r>
              <a:rPr lang="ru-RU" sz="1200" dirty="0">
                <a:latin typeface="Times New Roman" panose="02020603050405020304" pitchFamily="18" charset="0"/>
                <a:cs typeface="Times New Roman" panose="02020603050405020304" pitchFamily="18" charset="0"/>
              </a:rPr>
              <a:t>своего языка, корней, истории, быта (нанайка</a:t>
            </a:r>
            <a:r>
              <a:rPr lang="ru-RU" sz="1200" dirty="0" smtClean="0">
                <a:latin typeface="Times New Roman" panose="02020603050405020304" pitchFamily="18" charset="0"/>
                <a:cs typeface="Times New Roman" panose="02020603050405020304" pitchFamily="18" charset="0"/>
              </a:rPr>
              <a:t>).</a:t>
            </a:r>
          </a:p>
          <a:p>
            <a:pPr marL="450215">
              <a:spcAft>
                <a:spcPts val="0"/>
              </a:spcAft>
            </a:pPr>
            <a:endParaRPr lang="ru-RU" sz="1200" dirty="0" smtClean="0">
              <a:latin typeface="Times New Roman" panose="02020603050405020304" pitchFamily="18" charset="0"/>
              <a:cs typeface="Times New Roman" panose="02020603050405020304" pitchFamily="18" charset="0"/>
            </a:endParaRPr>
          </a:p>
          <a:p>
            <a:pPr marL="450215">
              <a:spcAft>
                <a:spcPts val="0"/>
              </a:spcAft>
            </a:pPr>
            <a:r>
              <a:rPr lang="ru-RU" sz="1200" dirty="0" smtClean="0">
                <a:latin typeface="Times New Roman" panose="02020603050405020304" pitchFamily="18" charset="0"/>
                <a:cs typeface="Times New Roman" panose="02020603050405020304" pitchFamily="18" charset="0"/>
              </a:rPr>
              <a:t>К </a:t>
            </a:r>
            <a:r>
              <a:rPr lang="ru-RU" sz="1200" dirty="0">
                <a:latin typeface="Times New Roman" panose="02020603050405020304" pitchFamily="18" charset="0"/>
                <a:cs typeface="Times New Roman" panose="02020603050405020304" pitchFamily="18" charset="0"/>
              </a:rPr>
              <a:t>сожалению, только участие в каких-то </a:t>
            </a:r>
            <a:r>
              <a:rPr lang="ru-RU" sz="1200" dirty="0" err="1">
                <a:latin typeface="Times New Roman" panose="02020603050405020304" pitchFamily="18" charset="0"/>
                <a:cs typeface="Times New Roman" panose="02020603050405020304" pitchFamily="18" charset="0"/>
              </a:rPr>
              <a:t>этномероприятиях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ижора</a:t>
            </a:r>
            <a:r>
              <a:rPr lang="ru-RU" sz="1200" dirty="0">
                <a:latin typeface="Times New Roman" panose="02020603050405020304" pitchFamily="18" charset="0"/>
                <a:cs typeface="Times New Roman" panose="02020603050405020304" pitchFamily="18" charset="0"/>
              </a:rPr>
              <a:t>).</a:t>
            </a:r>
            <a:endParaRPr lang="ru-RU" sz="1200" dirty="0" smtClean="0">
              <a:effectLst/>
              <a:latin typeface="Times New Roman" panose="02020603050405020304" pitchFamily="18" charset="0"/>
              <a:cs typeface="Times New Roman" panose="02020603050405020304" pitchFamily="18" charset="0"/>
            </a:endParaRPr>
          </a:p>
          <a:p>
            <a:pPr marL="450215">
              <a:spcAft>
                <a:spcPts val="0"/>
              </a:spcAft>
            </a:pPr>
            <a:endParaRPr lang="ru-RU" sz="1200" dirty="0">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077375" y="318246"/>
            <a:ext cx="7972148" cy="369332"/>
          </a:xfrm>
          <a:prstGeom prst="rect">
            <a:avLst/>
          </a:prstGeom>
        </p:spPr>
        <p:txBody>
          <a:bodyPr wrap="square">
            <a:spAutoFit/>
          </a:bodyPr>
          <a:lstStyle/>
          <a:p>
            <a:pPr algn="ctr"/>
            <a:r>
              <a:rPr lang="ru-RU" b="1" dirty="0" smtClean="0">
                <a:effectLst/>
                <a:latin typeface="Times New Roman" panose="02020603050405020304" pitchFamily="18" charset="0"/>
                <a:ea typeface="Calibri" panose="020F0502020204030204" pitchFamily="34" charset="0"/>
              </a:rPr>
              <a:t>«Какие преимущества дает статус коренного малочисленного народа?»</a:t>
            </a:r>
            <a:endParaRPr lang="ru-RU" b="1" dirty="0"/>
          </a:p>
        </p:txBody>
      </p:sp>
      <p:pic>
        <p:nvPicPr>
          <p:cNvPr id="6" name="Рисунок 5"/>
          <p:cNvPicPr>
            <a:picLocks noChangeAspect="1"/>
          </p:cNvPicPr>
          <p:nvPr/>
        </p:nvPicPr>
        <p:blipFill>
          <a:blip r:embed="rId2"/>
          <a:stretch>
            <a:fillRect/>
          </a:stretch>
        </p:blipFill>
        <p:spPr>
          <a:xfrm>
            <a:off x="7637753" y="967078"/>
            <a:ext cx="3382393" cy="1965719"/>
          </a:xfrm>
          <a:prstGeom prst="rect">
            <a:avLst/>
          </a:prstGeom>
        </p:spPr>
      </p:pic>
      <p:pic>
        <p:nvPicPr>
          <p:cNvPr id="7" name="Рисунок 6"/>
          <p:cNvPicPr>
            <a:picLocks noChangeAspect="1"/>
          </p:cNvPicPr>
          <p:nvPr/>
        </p:nvPicPr>
        <p:blipFill>
          <a:blip r:embed="rId3"/>
          <a:stretch>
            <a:fillRect/>
          </a:stretch>
        </p:blipFill>
        <p:spPr>
          <a:xfrm>
            <a:off x="7637753" y="3116062"/>
            <a:ext cx="3382393" cy="1989877"/>
          </a:xfrm>
          <a:prstGeom prst="rect">
            <a:avLst/>
          </a:prstGeom>
        </p:spPr>
      </p:pic>
    </p:spTree>
    <p:extLst>
      <p:ext uri="{BB962C8B-B14F-4D97-AF65-F5344CB8AC3E}">
        <p14:creationId xmlns:p14="http://schemas.microsoft.com/office/powerpoint/2010/main" val="2597825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77375" y="318246"/>
            <a:ext cx="7972148" cy="369332"/>
          </a:xfrm>
          <a:prstGeom prst="rect">
            <a:avLst/>
          </a:prstGeom>
        </p:spPr>
        <p:txBody>
          <a:bodyPr wrap="square">
            <a:spAutoFit/>
          </a:bodyPr>
          <a:lstStyle/>
          <a:p>
            <a:pPr algn="ctr"/>
            <a:r>
              <a:rPr lang="ru-RU" b="1" dirty="0" smtClean="0">
                <a:effectLst/>
                <a:latin typeface="Times New Roman" panose="02020603050405020304" pitchFamily="18" charset="0"/>
                <a:ea typeface="Calibri" panose="020F0502020204030204" pitchFamily="34" charset="0"/>
              </a:rPr>
              <a:t>Льготы</a:t>
            </a:r>
            <a:endParaRPr lang="ru-RU" b="1" dirty="0"/>
          </a:p>
        </p:txBody>
      </p:sp>
      <p:sp>
        <p:nvSpPr>
          <p:cNvPr id="5" name="Прямоугольник 4"/>
          <p:cNvSpPr/>
          <p:nvPr/>
        </p:nvSpPr>
        <p:spPr>
          <a:xfrm>
            <a:off x="0" y="964577"/>
            <a:ext cx="6096000" cy="3970318"/>
          </a:xfrm>
          <a:prstGeom prst="rect">
            <a:avLst/>
          </a:prstGeom>
        </p:spPr>
        <p:txBody>
          <a:bodyPr>
            <a:spAutoFit/>
          </a:bodyPr>
          <a:lstStyle/>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Социальные льготы: обучение студентов из числа КМНС, выплаты кочевникам, льготная очередь в получении жилья; дети кочевников обучаются и живут в интернате за счет государства (ненец).</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Право на социальные льготы, [водные биологические ресурсы], рано уходить на пенсию, земельный участок (корячка).</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Выход на пенсию в 50 лет женщинам (сойотка).</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Повышенное детское пособие (орочи).</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Бесплатное питание в школе для детей, целевое поступление в вузы (корячка).</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Льготы при поступлении в некоторые вузы, в частности в институт народов Севера в РГПУ им. А.И. Герцена (</a:t>
            </a:r>
            <a:r>
              <a:rPr lang="ru-RU" sz="1200" dirty="0" err="1" smtClean="0">
                <a:effectLst/>
                <a:latin typeface="Times New Roman" panose="02020603050405020304" pitchFamily="18" charset="0"/>
                <a:cs typeface="Times New Roman" panose="02020603050405020304" pitchFamily="18" charset="0"/>
              </a:rPr>
              <a:t>хант</a:t>
            </a:r>
            <a:r>
              <a:rPr lang="ru-RU" sz="1200" dirty="0" smtClean="0">
                <a:effectLst/>
                <a:latin typeface="Times New Roman" panose="02020603050405020304" pitchFamily="18" charset="0"/>
                <a:cs typeface="Times New Roman" panose="02020603050405020304" pitchFamily="18" charset="0"/>
              </a:rPr>
              <a:t>).</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Льготы оплачиваемого проезда во время отпуска один раз в два года (</a:t>
            </a:r>
            <a:r>
              <a:rPr lang="ru-RU" sz="1200" dirty="0" err="1" smtClean="0">
                <a:effectLst/>
                <a:latin typeface="Times New Roman" panose="02020603050405020304" pitchFamily="18" charset="0"/>
                <a:cs typeface="Times New Roman" panose="02020603050405020304" pitchFamily="18" charset="0"/>
              </a:rPr>
              <a:t>долганка</a:t>
            </a:r>
            <a:r>
              <a:rPr lang="ru-RU" sz="1200" dirty="0" smtClean="0">
                <a:effectLst/>
                <a:latin typeface="Times New Roman" panose="02020603050405020304" pitchFamily="18" charset="0"/>
                <a:cs typeface="Times New Roman" panose="02020603050405020304" pitchFamily="18" charset="0"/>
              </a:rPr>
              <a:t>).</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Добавка к зарплате, [когда живешь] на Крайнем Севере (</a:t>
            </a:r>
            <a:r>
              <a:rPr lang="ru-RU" sz="1200" dirty="0" err="1" smtClean="0">
                <a:effectLst/>
                <a:latin typeface="Times New Roman" panose="02020603050405020304" pitchFamily="18" charset="0"/>
                <a:cs typeface="Times New Roman" panose="02020603050405020304" pitchFamily="18" charset="0"/>
              </a:rPr>
              <a:t>нганасанка</a:t>
            </a:r>
            <a:r>
              <a:rPr lang="ru-RU" sz="1200" dirty="0" smtClean="0">
                <a:effectLst/>
                <a:latin typeface="Times New Roman" panose="02020603050405020304" pitchFamily="18" charset="0"/>
                <a:cs typeface="Times New Roman" panose="02020603050405020304" pitchFamily="18" charset="0"/>
              </a:rPr>
              <a:t>).</a:t>
            </a:r>
          </a:p>
        </p:txBody>
      </p:sp>
      <p:sp>
        <p:nvSpPr>
          <p:cNvPr id="6" name="Прямоугольник 5"/>
          <p:cNvSpPr/>
          <p:nvPr/>
        </p:nvSpPr>
        <p:spPr>
          <a:xfrm>
            <a:off x="5817834" y="964577"/>
            <a:ext cx="6096000" cy="4154984"/>
          </a:xfrm>
          <a:prstGeom prst="rect">
            <a:avLst/>
          </a:prstGeom>
        </p:spPr>
        <p:txBody>
          <a:bodyPr>
            <a:spAutoFit/>
          </a:bodyPr>
          <a:lstStyle/>
          <a:p>
            <a:pPr marL="450215" algn="just">
              <a:spcAft>
                <a:spcPts val="0"/>
              </a:spcAft>
            </a:pP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В современном законодательстве в отношении коренных малочисленных народов нет понятия «льгота», а есть права, закрепленные Конституцией и законодательными актами. </a:t>
            </a:r>
            <a:r>
              <a:rPr lang="ru-RU" sz="1200" dirty="0" smtClean="0">
                <a:effectLst/>
                <a:latin typeface="Times New Roman" panose="02020603050405020304" pitchFamily="18" charset="0"/>
                <a:cs typeface="Times New Roman" panose="02020603050405020304" pitchFamily="18" charset="0"/>
              </a:rPr>
              <a:t>Особые права, которыми наделены КМНС, не являются привилегиями и льготами. Это одна из форм действий, направленных на то, чтобы коренные народы могли сохранить свои особенности и традиции (Д. М. </a:t>
            </a:r>
            <a:r>
              <a:rPr lang="ru-RU" sz="1200" dirty="0" err="1" smtClean="0">
                <a:effectLst/>
                <a:latin typeface="Times New Roman" panose="02020603050405020304" pitchFamily="18" charset="0"/>
                <a:cs typeface="Times New Roman" panose="02020603050405020304" pitchFamily="18" charset="0"/>
              </a:rPr>
              <a:t>Хоманюк</a:t>
            </a:r>
            <a:r>
              <a:rPr lang="ru-RU" sz="1200" dirty="0" smtClean="0">
                <a:effectLst/>
                <a:latin typeface="Times New Roman" panose="02020603050405020304" pitchFamily="18" charset="0"/>
                <a:cs typeface="Times New Roman" panose="02020603050405020304" pitchFamily="18" charset="0"/>
              </a:rPr>
              <a:t>, саами).</a:t>
            </a: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 </a:t>
            </a: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В России эти права [КМН] определены Конституцией РФ, Федеральным законом «О гарантиях прав коренных малочисленных народов Российской Федерации» (статьями 8, 9 и 10). В основном, эти права соблюдаются и обеспечиваются. Но главное право – на безвозмездное пользование в местах традиционного проживания и традиционной хозяйственной деятельности малочисленных народов землями различных категорий, необходимыми для осуществления их традиционного хозяйствования и занятия традиционными промыслами, и общераспространенными полезными ископаемыми в порядке, установленном федеральным законодательством и законодательством субъектов Российской Федерации — ограничивается подзаконными актами, которые практически сводят на нет это право (И. В. </a:t>
            </a:r>
            <a:r>
              <a:rPr lang="ru-RU" sz="1200" dirty="0" err="1" smtClean="0">
                <a:effectLst/>
                <a:latin typeface="Times New Roman" panose="02020603050405020304" pitchFamily="18" charset="0"/>
                <a:cs typeface="Times New Roman" panose="02020603050405020304" pitchFamily="18" charset="0"/>
              </a:rPr>
              <a:t>Бельды</a:t>
            </a:r>
            <a:r>
              <a:rPr lang="ru-RU" sz="1200" dirty="0" smtClean="0">
                <a:effectLst/>
                <a:latin typeface="Times New Roman" panose="02020603050405020304" pitchFamily="18" charset="0"/>
                <a:cs typeface="Times New Roman" panose="02020603050405020304" pitchFamily="18" charset="0"/>
              </a:rPr>
              <a:t>, нанаец).</a:t>
            </a: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 </a:t>
            </a: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Главной многолетней проблемой остается отсутствие создания территорий традиционного природопользования, а также рыбопромысловых участков для общин коренных этносов (Е. А. Королева, нивхи).</a:t>
            </a:r>
            <a:endParaRPr lang="ru-RU" sz="1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412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3195961"/>
            <a:ext cx="12192000" cy="3389353"/>
          </a:xfrm>
          <a:prstGeom prst="rect">
            <a:avLst/>
          </a:prstGeom>
        </p:spPr>
      </p:pic>
      <p:sp>
        <p:nvSpPr>
          <p:cNvPr id="5" name="Прямоугольник 4"/>
          <p:cNvSpPr/>
          <p:nvPr/>
        </p:nvSpPr>
        <p:spPr>
          <a:xfrm>
            <a:off x="1997476" y="1889593"/>
            <a:ext cx="7972148" cy="492443"/>
          </a:xfrm>
          <a:prstGeom prst="rect">
            <a:avLst/>
          </a:prstGeom>
        </p:spPr>
        <p:txBody>
          <a:bodyPr wrap="square">
            <a:spAutoFit/>
          </a:bodyPr>
          <a:lstStyle/>
          <a:p>
            <a:pPr algn="ctr"/>
            <a:r>
              <a:rPr lang="ru-RU" sz="2600" b="1" i="1" dirty="0" smtClean="0">
                <a:effectLst/>
                <a:latin typeface="Times New Roman" panose="02020603050405020304" pitchFamily="18" charset="0"/>
                <a:ea typeface="Calibri" panose="020F0502020204030204" pitchFamily="34" charset="0"/>
              </a:rPr>
              <a:t>Спасибо за Вни</a:t>
            </a:r>
            <a:r>
              <a:rPr lang="ru-RU" sz="2600" b="1" i="1" dirty="0" smtClean="0">
                <a:latin typeface="Times New Roman" panose="02020603050405020304" pitchFamily="18" charset="0"/>
                <a:ea typeface="Calibri" panose="020F0502020204030204" pitchFamily="34" charset="0"/>
              </a:rPr>
              <a:t>мание!</a:t>
            </a:r>
            <a:endParaRPr lang="ru-RU" sz="2600" b="1" i="1" dirty="0"/>
          </a:p>
        </p:txBody>
      </p:sp>
    </p:spTree>
    <p:extLst>
      <p:ext uri="{BB962C8B-B14F-4D97-AF65-F5344CB8AC3E}">
        <p14:creationId xmlns:p14="http://schemas.microsoft.com/office/powerpoint/2010/main" val="13641088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extLst>
              <p:ext uri="{D42A27DB-BD31-4B8C-83A1-F6EECF244321}">
                <p14:modId xmlns:p14="http://schemas.microsoft.com/office/powerpoint/2010/main" val="567590"/>
              </p:ext>
            </p:extLst>
          </p:nvPr>
        </p:nvGraphicFramePr>
        <p:xfrm>
          <a:off x="572933" y="425345"/>
          <a:ext cx="10910005" cy="56770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7140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extLst>
              <p:ext uri="{D42A27DB-BD31-4B8C-83A1-F6EECF244321}">
                <p14:modId xmlns:p14="http://schemas.microsoft.com/office/powerpoint/2010/main" val="3251722245"/>
              </p:ext>
            </p:extLst>
          </p:nvPr>
        </p:nvGraphicFramePr>
        <p:xfrm>
          <a:off x="968188" y="297294"/>
          <a:ext cx="9950823" cy="4522846"/>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p:cNvSpPr/>
          <p:nvPr/>
        </p:nvSpPr>
        <p:spPr>
          <a:xfrm>
            <a:off x="968188" y="4957482"/>
            <a:ext cx="9950822" cy="738664"/>
          </a:xfrm>
          <a:prstGeom prst="rect">
            <a:avLst/>
          </a:prstGeom>
        </p:spPr>
        <p:txBody>
          <a:bodyPr wrap="square">
            <a:spAutoFit/>
          </a:bodyPr>
          <a:lstStyle/>
          <a:p>
            <a:pPr algn="ctr"/>
            <a:r>
              <a:rPr lang="ru-RU" sz="1400" i="1" dirty="0" err="1" smtClean="0">
                <a:effectLst/>
                <a:latin typeface="Times New Roman" panose="02020603050405020304" pitchFamily="18" charset="0"/>
                <a:ea typeface="Calibri" panose="020F0502020204030204" pitchFamily="34" charset="0"/>
              </a:rPr>
              <a:t>Айны</a:t>
            </a:r>
            <a:r>
              <a:rPr lang="ru-RU" sz="1400" i="1" dirty="0" smtClean="0">
                <a:effectLst/>
                <a:latin typeface="Times New Roman" panose="02020603050405020304" pitchFamily="18" charset="0"/>
                <a:ea typeface="Calibri" panose="020F0502020204030204" pitchFamily="34" charset="0"/>
              </a:rPr>
              <a:t>: </a:t>
            </a:r>
            <a:r>
              <a:rPr lang="ru-RU" sz="1400" dirty="0" smtClean="0">
                <a:effectLst/>
                <a:latin typeface="Times New Roman" panose="02020603050405020304" pitchFamily="18" charset="0"/>
                <a:ea typeface="Calibri" panose="020F0502020204030204" pitchFamily="34" charset="0"/>
              </a:rPr>
              <a:t>«Мы — непризнанный народ в Российской Федерации»;</a:t>
            </a:r>
          </a:p>
          <a:p>
            <a:pPr algn="ctr"/>
            <a:r>
              <a:rPr lang="ru-RU" sz="1400" i="1" dirty="0" err="1" smtClean="0">
                <a:effectLst/>
                <a:latin typeface="Times New Roman" panose="02020603050405020304" pitchFamily="18" charset="0"/>
                <a:ea typeface="Calibri" panose="020F0502020204030204" pitchFamily="34" charset="0"/>
              </a:rPr>
              <a:t>Кряшены</a:t>
            </a:r>
            <a:r>
              <a:rPr lang="ru-RU" sz="1400" i="1" dirty="0" smtClean="0">
                <a:effectLst/>
                <a:latin typeface="Times New Roman" panose="02020603050405020304" pitchFamily="18" charset="0"/>
                <a:ea typeface="Calibri" panose="020F0502020204030204" pitchFamily="34" charset="0"/>
              </a:rPr>
              <a:t>:</a:t>
            </a:r>
            <a:r>
              <a:rPr lang="ru-RU" sz="1400" dirty="0" smtClean="0">
                <a:effectLst/>
                <a:latin typeface="Times New Roman" panose="02020603050405020304" pitchFamily="18" charset="0"/>
                <a:ea typeface="Calibri" panose="020F0502020204030204" pitchFamily="34" charset="0"/>
              </a:rPr>
              <a:t> «У нас нет статуса, нас причисляют к татарам, хотя таковыми себя не считаем </a:t>
            </a:r>
            <a:r>
              <a:rPr lang="ru-RU" sz="1400" dirty="0" smtClean="0">
                <a:effectLst/>
                <a:latin typeface="Times New Roman" panose="02020603050405020304" pitchFamily="18" charset="0"/>
                <a:ea typeface="Times New Roman" panose="02020603050405020304" pitchFamily="18" charset="0"/>
              </a:rPr>
              <a:t>и никогда ими не были</a:t>
            </a:r>
            <a:r>
              <a:rPr lang="ru-RU" sz="1400" dirty="0" smtClean="0">
                <a:effectLst/>
                <a:latin typeface="Times New Roman" panose="02020603050405020304" pitchFamily="18" charset="0"/>
                <a:ea typeface="Calibri" panose="020F0502020204030204" pitchFamily="34" charset="0"/>
              </a:rPr>
              <a:t>»);</a:t>
            </a:r>
          </a:p>
          <a:p>
            <a:pPr algn="ctr"/>
            <a:r>
              <a:rPr lang="ru-RU" sz="1400" i="1" dirty="0" smtClean="0">
                <a:effectLst/>
                <a:latin typeface="Times New Roman" panose="02020603050405020304" pitchFamily="18" charset="0"/>
                <a:ea typeface="Calibri" panose="020F0502020204030204" pitchFamily="34" charset="0"/>
              </a:rPr>
              <a:t>Ногайцы:</a:t>
            </a:r>
            <a:r>
              <a:rPr lang="ru-RU" sz="1400" dirty="0" smtClean="0">
                <a:effectLst/>
                <a:latin typeface="Times New Roman" panose="02020603050405020304" pitchFamily="18" charset="0"/>
                <a:ea typeface="Calibri" panose="020F0502020204030204" pitchFamily="34" charset="0"/>
              </a:rPr>
              <a:t> «В СМИ </a:t>
            </a:r>
            <a:r>
              <a:rPr lang="ru-RU" sz="1400" dirty="0" smtClean="0">
                <a:effectLst/>
                <a:latin typeface="Times New Roman" panose="02020603050405020304" pitchFamily="18" charset="0"/>
                <a:ea typeface="Times New Roman" panose="02020603050405020304" pitchFamily="18" charset="0"/>
              </a:rPr>
              <a:t>часто обсуждают вопрос о присвоении ногайцам статуса коренного народа Астраханской области».</a:t>
            </a:r>
            <a:endParaRPr lang="ru-RU" sz="1400" dirty="0"/>
          </a:p>
        </p:txBody>
      </p:sp>
    </p:spTree>
    <p:extLst>
      <p:ext uri="{BB962C8B-B14F-4D97-AF65-F5344CB8AC3E}">
        <p14:creationId xmlns:p14="http://schemas.microsoft.com/office/powerpoint/2010/main" val="4291707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62105" y="205299"/>
            <a:ext cx="6062237" cy="369332"/>
          </a:xfrm>
          <a:prstGeom prst="rect">
            <a:avLst/>
          </a:prstGeom>
        </p:spPr>
        <p:txBody>
          <a:bodyPr wrap="none">
            <a:spAutoFit/>
          </a:bodyPr>
          <a:lstStyle/>
          <a:p>
            <a:r>
              <a:rPr lang="ru-RU" dirty="0" smtClean="0">
                <a:effectLst/>
                <a:latin typeface="Times New Roman" panose="02020603050405020304" pitchFamily="18" charset="0"/>
                <a:ea typeface="Calibri" panose="020F0502020204030204" pitchFamily="34" charset="0"/>
              </a:rPr>
              <a:t>«Что объединяет человека с людьми его национальности?» </a:t>
            </a:r>
            <a:endParaRPr lang="ru-RU" dirty="0"/>
          </a:p>
        </p:txBody>
      </p:sp>
      <p:sp>
        <p:nvSpPr>
          <p:cNvPr id="5" name="Прямоугольник 4"/>
          <p:cNvSpPr/>
          <p:nvPr/>
        </p:nvSpPr>
        <p:spPr>
          <a:xfrm>
            <a:off x="143435" y="995972"/>
            <a:ext cx="7324165" cy="5262979"/>
          </a:xfrm>
          <a:prstGeom prst="rect">
            <a:avLst/>
          </a:prstGeom>
        </p:spPr>
        <p:txBody>
          <a:bodyPr wrap="square">
            <a:spAutoFit/>
          </a:bodyPr>
          <a:lstStyle/>
          <a:p>
            <a:pPr marL="450215" indent="-635" algn="just">
              <a:spcAft>
                <a:spcPts val="0"/>
              </a:spcAft>
            </a:pPr>
            <a:r>
              <a:rPr lang="ru-RU" sz="1200" dirty="0" smtClean="0">
                <a:effectLst/>
                <a:latin typeface="Times New Roman" panose="02020603050405020304" pitchFamily="18" charset="0"/>
                <a:cs typeface="Times New Roman" panose="02020603050405020304" pitchFamily="18" charset="0"/>
              </a:rPr>
              <a:t>Я застал то время (начало 1960-х годов), когда вследствие государственной политики из школьной программы исчезло изучение нанайского языка, дети и молодежь стали стыдиться своей национальности, исчез разговорный язык из сферы общения. Потом, 15 лет спустя, стали возрождать национальную культуру, но время было упущено. Сегодня дети изучают нанайский язык почти как иностранный, с той разницей, что английский язык будет необходим в дальнейшей жизни, а нанайский нигде не пригодится. Старшее поколение старается поддерживать традиции, но время стремительно уходит. Хорошо, что государство повернулось лицом к этой проблеме, сегодня реализуется новая Стратегия государственной национальной политики, и уже видны результаты – молодежь начала проявлять интерес к традициям своего народа, растет национальное самосознание (</a:t>
            </a: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И. А. </a:t>
            </a:r>
            <a:r>
              <a:rPr lang="ru-RU"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Бельды</a:t>
            </a: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нанаец).</a:t>
            </a:r>
            <a:endParaRPr lang="ru-RU" sz="1200" dirty="0" smtClean="0">
              <a:effectLst/>
              <a:latin typeface="Times New Roman" panose="02020603050405020304" pitchFamily="18" charset="0"/>
              <a:cs typeface="Times New Roman" panose="02020603050405020304" pitchFamily="18" charset="0"/>
            </a:endParaRPr>
          </a:p>
          <a:p>
            <a:pPr marL="450215" indent="-635" algn="just">
              <a:spcAft>
                <a:spcPts val="0"/>
              </a:spcAft>
            </a:pPr>
            <a:r>
              <a:rPr lang="ru-RU" sz="1200" dirty="0" smtClean="0">
                <a:effectLst/>
                <a:latin typeface="Times New Roman" panose="02020603050405020304" pitchFamily="18" charset="0"/>
                <a:cs typeface="Times New Roman" panose="02020603050405020304" pitchFamily="18" charset="0"/>
              </a:rPr>
              <a:t> </a:t>
            </a: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smtClean="0">
              <a:effectLst/>
              <a:latin typeface="Times New Roman" panose="02020603050405020304" pitchFamily="18" charset="0"/>
              <a:cs typeface="Times New Roman" panose="02020603050405020304" pitchFamily="18" charset="0"/>
            </a:endParaRPr>
          </a:p>
          <a:p>
            <a:pPr marL="450215" indent="-635" algn="just">
              <a:spcAft>
                <a:spcPts val="0"/>
              </a:spcAft>
            </a:pP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История вещей </a:t>
            </a:r>
            <a:r>
              <a:rPr lang="ru-RU" sz="1200" dirty="0" smtClean="0">
                <a:effectLst/>
                <a:latin typeface="Times New Roman" panose="02020603050405020304" pitchFamily="18" charset="0"/>
                <a:cs typeface="Times New Roman" panose="02020603050405020304" pitchFamily="18" charset="0"/>
              </a:rPr>
              <a:t>—</a:t>
            </a: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история саамов, история нашей семьи, нашего рода. Эти вещи, выполненные и сохраненные нашими предками, бережно хранятся в наших семьях. Реликвии, передающиеся из поколения в поколение, молчаливые свидетели семейного уклада, истории семьи:</a:t>
            </a:r>
            <a:endParaRPr lang="ru-RU" sz="1200" dirty="0" smtClean="0">
              <a:effectLst/>
              <a:latin typeface="Times New Roman" panose="02020603050405020304" pitchFamily="18" charset="0"/>
              <a:cs typeface="Times New Roman" panose="02020603050405020304" pitchFamily="18" charset="0"/>
            </a:endParaRPr>
          </a:p>
          <a:p>
            <a:pPr marL="450215" indent="-635" algn="just">
              <a:spcAft>
                <a:spcPts val="0"/>
              </a:spcAft>
            </a:pP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effectLst/>
                <a:latin typeface="Times New Roman" panose="02020603050405020304" pitchFamily="18" charset="0"/>
                <a:cs typeface="Times New Roman" panose="02020603050405020304" pitchFamily="18" charset="0"/>
              </a:rPr>
              <a:t>оригинал документа «Выпись о браке» дедушки и бабушки по маминой линии. Документу 100 лет;</a:t>
            </a:r>
          </a:p>
          <a:p>
            <a:pPr marL="450215" indent="-635" algn="just">
              <a:spcAft>
                <a:spcPts val="0"/>
              </a:spcAft>
            </a:pP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effectLst/>
                <a:latin typeface="Times New Roman" panose="02020603050405020304" pitchFamily="18" charset="0"/>
                <a:cs typeface="Times New Roman" panose="02020603050405020304" pitchFamily="18" charset="0"/>
              </a:rPr>
              <a:t>оригинал документа 1898 г. о призыве нести воинскую повинность дедушкой по маминой линии — «</a:t>
            </a:r>
            <a:r>
              <a:rPr lang="ru-RU" sz="1200" i="1" dirty="0" err="1" smtClean="0">
                <a:effectLst/>
                <a:latin typeface="Times New Roman" panose="02020603050405020304" pitchFamily="18" charset="0"/>
                <a:cs typeface="Times New Roman" panose="02020603050405020304" pitchFamily="18" charset="0"/>
              </a:rPr>
              <a:t>Кемскимъ</a:t>
            </a:r>
            <a:r>
              <a:rPr lang="ru-RU" sz="1200" i="1" dirty="0" smtClean="0">
                <a:effectLst/>
                <a:latin typeface="Times New Roman" panose="02020603050405020304" pitchFamily="18" charset="0"/>
                <a:cs typeface="Times New Roman" panose="02020603050405020304" pitchFamily="18" charset="0"/>
              </a:rPr>
              <a:t> </a:t>
            </a:r>
            <a:r>
              <a:rPr lang="ru-RU" sz="1200" i="1" dirty="0" err="1" smtClean="0">
                <a:effectLst/>
                <a:latin typeface="Times New Roman" panose="02020603050405020304" pitchFamily="18" charset="0"/>
                <a:cs typeface="Times New Roman" panose="02020603050405020304" pitchFamily="18" charset="0"/>
              </a:rPr>
              <a:t>уезднымъ</a:t>
            </a:r>
            <a:r>
              <a:rPr lang="ru-RU" sz="1200" i="1" dirty="0" smtClean="0">
                <a:effectLst/>
                <a:latin typeface="Times New Roman" panose="02020603050405020304" pitchFamily="18" charset="0"/>
                <a:cs typeface="Times New Roman" panose="02020603050405020304" pitchFamily="18" charset="0"/>
              </a:rPr>
              <a:t> по воинской повинности </a:t>
            </a:r>
            <a:r>
              <a:rPr lang="ru-RU" sz="1200" i="1" dirty="0" err="1" smtClean="0">
                <a:effectLst/>
                <a:latin typeface="Times New Roman" panose="02020603050405020304" pitchFamily="18" charset="0"/>
                <a:cs typeface="Times New Roman" panose="02020603050405020304" pitchFamily="18" charset="0"/>
              </a:rPr>
              <a:t>Присутств</a:t>
            </a:r>
            <a:r>
              <a:rPr lang="en-US" sz="1200" i="1" dirty="0" err="1" smtClean="0">
                <a:effectLst/>
                <a:latin typeface="Times New Roman" panose="02020603050405020304" pitchFamily="18" charset="0"/>
                <a:cs typeface="Times New Roman" panose="02020603050405020304" pitchFamily="18" charset="0"/>
              </a:rPr>
              <a:t>i</a:t>
            </a:r>
            <a:r>
              <a:rPr lang="ru-RU" sz="1200" i="1" dirty="0" err="1" smtClean="0">
                <a:effectLst/>
                <a:latin typeface="Times New Roman" panose="02020603050405020304" pitchFamily="18" charset="0"/>
                <a:cs typeface="Times New Roman" panose="02020603050405020304" pitchFamily="18" charset="0"/>
              </a:rPr>
              <a:t>емъ</a:t>
            </a:r>
            <a:r>
              <a:rPr lang="ru-RU" sz="1200" i="1" dirty="0" smtClean="0">
                <a:effectLst/>
                <a:latin typeface="Times New Roman" panose="02020603050405020304" pitchFamily="18" charset="0"/>
                <a:cs typeface="Times New Roman" panose="02020603050405020304" pitchFamily="18" charset="0"/>
              </a:rPr>
              <a:t> к исполнен</a:t>
            </a:r>
            <a:r>
              <a:rPr lang="en-US" sz="1200" i="1" dirty="0" err="1" smtClean="0">
                <a:effectLst/>
                <a:latin typeface="Times New Roman" panose="02020603050405020304" pitchFamily="18" charset="0"/>
                <a:cs typeface="Times New Roman" panose="02020603050405020304" pitchFamily="18" charset="0"/>
              </a:rPr>
              <a:t>i</a:t>
            </a:r>
            <a:r>
              <a:rPr lang="ru-RU" sz="1200" i="1" dirty="0" smtClean="0">
                <a:effectLst/>
                <a:latin typeface="Times New Roman" panose="02020603050405020304" pitchFamily="18" charset="0"/>
                <a:cs typeface="Times New Roman" panose="02020603050405020304" pitchFamily="18" charset="0"/>
              </a:rPr>
              <a:t>ю воинской повинности при призывⴊ 1898 г. и </a:t>
            </a:r>
            <a:r>
              <a:rPr lang="ru-RU" sz="1200" i="1" dirty="0" err="1" smtClean="0">
                <a:effectLst/>
                <a:latin typeface="Times New Roman" panose="02020603050405020304" pitchFamily="18" charset="0"/>
                <a:cs typeface="Times New Roman" panose="02020603050405020304" pitchFamily="18" charset="0"/>
              </a:rPr>
              <a:t>зачисленъ</a:t>
            </a:r>
            <a:r>
              <a:rPr lang="ru-RU" sz="1200" i="1" dirty="0" smtClean="0">
                <a:effectLst/>
                <a:latin typeface="Times New Roman" panose="02020603050405020304" pitchFamily="18" charset="0"/>
                <a:cs typeface="Times New Roman" panose="02020603050405020304" pitchFamily="18" charset="0"/>
              </a:rPr>
              <a:t> </a:t>
            </a:r>
            <a:r>
              <a:rPr lang="ru-RU" sz="1200" i="1" dirty="0" err="1" smtClean="0">
                <a:effectLst/>
                <a:latin typeface="Times New Roman" panose="02020603050405020304" pitchFamily="18" charset="0"/>
                <a:cs typeface="Times New Roman" panose="02020603050405020304" pitchFamily="18" charset="0"/>
              </a:rPr>
              <a:t>въ</a:t>
            </a:r>
            <a:r>
              <a:rPr lang="ru-RU" sz="1200" i="1" dirty="0" smtClean="0">
                <a:effectLst/>
                <a:latin typeface="Times New Roman" panose="02020603050405020304" pitchFamily="18" charset="0"/>
                <a:cs typeface="Times New Roman" panose="02020603050405020304" pitchFamily="18" charset="0"/>
              </a:rPr>
              <a:t> ратники ополчен</a:t>
            </a:r>
            <a:r>
              <a:rPr lang="en-US" sz="1200" i="1" dirty="0" err="1" smtClean="0">
                <a:effectLst/>
                <a:latin typeface="Times New Roman" panose="02020603050405020304" pitchFamily="18" charset="0"/>
                <a:cs typeface="Times New Roman" panose="02020603050405020304" pitchFamily="18" charset="0"/>
              </a:rPr>
              <a:t>i</a:t>
            </a:r>
            <a:r>
              <a:rPr lang="ru-RU" sz="1200" i="1" dirty="0" smtClean="0">
                <a:effectLst/>
                <a:latin typeface="Times New Roman" panose="02020603050405020304" pitchFamily="18" charset="0"/>
                <a:cs typeface="Times New Roman" panose="02020603050405020304" pitchFamily="18" charset="0"/>
              </a:rPr>
              <a:t>я второго разряда»</a:t>
            </a:r>
            <a:r>
              <a:rPr lang="ru-RU" sz="1200" dirty="0" smtClean="0">
                <a:effectLst/>
                <a:latin typeface="Times New Roman" panose="02020603050405020304" pitchFamily="18" charset="0"/>
                <a:cs typeface="Times New Roman" panose="02020603050405020304" pitchFamily="18" charset="0"/>
              </a:rPr>
              <a:t>;</a:t>
            </a:r>
          </a:p>
          <a:p>
            <a:pPr marL="450215" indent="-635" algn="just">
              <a:spcAft>
                <a:spcPts val="0"/>
              </a:spcAft>
            </a:pPr>
            <a:r>
              <a:rPr lang="ru-RU" sz="1200" i="1" dirty="0" smtClean="0">
                <a:effectLst/>
                <a:latin typeface="Times New Roman" panose="02020603050405020304" pitchFamily="18" charset="0"/>
                <a:cs typeface="Times New Roman" panose="02020603050405020304" pitchFamily="18" charset="0"/>
              </a:rPr>
              <a:t>— </a:t>
            </a:r>
            <a:r>
              <a:rPr lang="ru-RU" sz="1200" i="1" dirty="0" err="1" smtClean="0">
                <a:effectLst/>
                <a:latin typeface="Times New Roman" panose="02020603050405020304" pitchFamily="18" charset="0"/>
                <a:cs typeface="Times New Roman" panose="02020603050405020304" pitchFamily="18" charset="0"/>
              </a:rPr>
              <a:t>вӯсс</a:t>
            </a:r>
            <a:r>
              <a:rPr lang="ru-RU" sz="1200" dirty="0" smtClean="0">
                <a:effectLst/>
                <a:latin typeface="Times New Roman" panose="02020603050405020304" pitchFamily="18" charset="0"/>
                <a:cs typeface="Times New Roman" panose="02020603050405020304" pitchFamily="18" charset="0"/>
              </a:rPr>
              <a:t> – саамская дорожная сумка и папина сумочка для табака и других мелких предметов; выполнены из оленьей кожи, дубленую традиционным образом из оленьей шкуры, а также с использованием части оленьей шкуры, снятой со лба (</a:t>
            </a:r>
            <a:r>
              <a:rPr lang="ru-RU" sz="1200" i="1" dirty="0" err="1" smtClean="0">
                <a:effectLst/>
                <a:latin typeface="Times New Roman" panose="02020603050405020304" pitchFamily="18" charset="0"/>
                <a:cs typeface="Times New Roman" panose="02020603050405020304" pitchFamily="18" charset="0"/>
              </a:rPr>
              <a:t>ка̄лл</a:t>
            </a:r>
            <a:r>
              <a:rPr lang="ru-RU" sz="1200" dirty="0" smtClean="0">
                <a:effectLst/>
                <a:latin typeface="Times New Roman" panose="02020603050405020304" pitchFamily="18" charset="0"/>
                <a:cs typeface="Times New Roman" panose="02020603050405020304" pitchFamily="18" charset="0"/>
              </a:rPr>
              <a:t>); украшена кожаной аппликацией, выполненной из оленьей кожи (не дубленой); мамина работа 1946 г.; </a:t>
            </a:r>
          </a:p>
          <a:p>
            <a:pPr marL="450215" indent="-635" algn="just">
              <a:spcAft>
                <a:spcPts val="0"/>
              </a:spcAft>
            </a:pPr>
            <a:r>
              <a:rPr lang="ru-RU" sz="1200" dirty="0" smtClean="0">
                <a:effectLst/>
                <a:latin typeface="Times New Roman" panose="02020603050405020304" pitchFamily="18" charset="0"/>
                <a:cs typeface="Times New Roman" panose="02020603050405020304" pitchFamily="18" charset="0"/>
              </a:rPr>
              <a:t>– детские вещи, сшитые мамой (рубашка для мальчика 1944 г., платье для девочки 1955 г. и многое другое... Вещи в нашей семье имеют семейную ценность, как память о предметах старины, имеющие большое значение не только для нас, но внукам, правнукам и праправнукам, что бы могли видеть воочию. </a:t>
            </a: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Почему же мы храним эти вещи? Это наши семейные ценности интересны с исторической точки зрения как предметы старины культуры, быта, они дороги и как память о наших близких, наших предках. Ведь к ним прикасались их руки! (А. М. Агеева, саами).</a:t>
            </a:r>
            <a:endParaRPr lang="ru-RU" sz="1200" dirty="0">
              <a:effectLst/>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7942621" y="1200380"/>
            <a:ext cx="3049308" cy="4635643"/>
          </a:xfrm>
          <a:prstGeom prst="rect">
            <a:avLst/>
          </a:prstGeom>
        </p:spPr>
      </p:pic>
    </p:spTree>
    <p:extLst>
      <p:ext uri="{BB962C8B-B14F-4D97-AF65-F5344CB8AC3E}">
        <p14:creationId xmlns:p14="http://schemas.microsoft.com/office/powerpoint/2010/main" val="414249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extLst>
              <p:ext uri="{D42A27DB-BD31-4B8C-83A1-F6EECF244321}">
                <p14:modId xmlns:p14="http://schemas.microsoft.com/office/powerpoint/2010/main" val="625632079"/>
              </p:ext>
            </p:extLst>
          </p:nvPr>
        </p:nvGraphicFramePr>
        <p:xfrm>
          <a:off x="741146" y="558266"/>
          <a:ext cx="10414534" cy="58329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29317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83868" y="223054"/>
            <a:ext cx="1609736" cy="369332"/>
          </a:xfrm>
          <a:prstGeom prst="rect">
            <a:avLst/>
          </a:prstGeom>
        </p:spPr>
        <p:txBody>
          <a:bodyPr wrap="none">
            <a:spAutoFit/>
          </a:bodyPr>
          <a:lstStyle/>
          <a:p>
            <a:r>
              <a:rPr lang="ru-RU" b="1" dirty="0" smtClean="0">
                <a:effectLst/>
                <a:latin typeface="Times New Roman" panose="02020603050405020304" pitchFamily="18" charset="0"/>
                <a:ea typeface="Calibri" panose="020F0502020204030204" pitchFamily="34" charset="0"/>
              </a:rPr>
              <a:t>Этнопроекты</a:t>
            </a:r>
            <a:endParaRPr lang="ru-RU" b="1" dirty="0"/>
          </a:p>
        </p:txBody>
      </p:sp>
      <p:pic>
        <p:nvPicPr>
          <p:cNvPr id="3076" name="Picture 4" descr="http://arnorilsk.ru/files/file/fc32e321da71d2c10eb4a029ab1509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1643" y="3848223"/>
            <a:ext cx="3304144" cy="218859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8660950" y="6093246"/>
            <a:ext cx="2837636" cy="261610"/>
          </a:xfrm>
          <a:prstGeom prst="rect">
            <a:avLst/>
          </a:prstGeom>
        </p:spPr>
        <p:txBody>
          <a:bodyPr wrap="none">
            <a:spAutoFit/>
          </a:bodyPr>
          <a:lstStyle/>
          <a:p>
            <a:r>
              <a:rPr lang="ru-RU" sz="1100" dirty="0" smtClean="0">
                <a:latin typeface="Times New Roman" panose="02020603050405020304" pitchFamily="18" charset="0"/>
                <a:cs typeface="Times New Roman" panose="02020603050405020304" pitchFamily="18" charset="0"/>
              </a:rPr>
              <a:t>Этнофестиваль </a:t>
            </a:r>
            <a:r>
              <a:rPr lang="ru-RU" sz="1100" dirty="0">
                <a:latin typeface="Times New Roman" panose="02020603050405020304" pitchFamily="18" charset="0"/>
                <a:cs typeface="Times New Roman" panose="02020603050405020304" pitchFamily="18" charset="0"/>
              </a:rPr>
              <a:t>«Большой аргиш» (Таймыр)</a:t>
            </a:r>
          </a:p>
        </p:txBody>
      </p:sp>
      <p:pic>
        <p:nvPicPr>
          <p:cNvPr id="3078" name="Picture 6" descr="https://s5.stc.all.kpcdn.net/afisha/spb/wp-content/uploads/sites/4/2021/03/vep5-1024x6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60" y="907011"/>
            <a:ext cx="3382392" cy="225603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299169" y="3256206"/>
            <a:ext cx="2105063" cy="261610"/>
          </a:xfrm>
          <a:prstGeom prst="rect">
            <a:avLst/>
          </a:prstGeom>
        </p:spPr>
        <p:txBody>
          <a:bodyPr wrap="none">
            <a:spAutoFit/>
          </a:bodyPr>
          <a:lstStyle/>
          <a:p>
            <a:r>
              <a:rPr lang="ru-RU" sz="1100" dirty="0">
                <a:latin typeface="Times New Roman" panose="02020603050405020304" pitchFamily="18" charset="0"/>
                <a:cs typeface="Times New Roman" panose="02020603050405020304" pitchFamily="18" charset="0"/>
              </a:rPr>
              <a:t>Древо Жизни – </a:t>
            </a:r>
            <a:r>
              <a:rPr lang="en-US" sz="1100" dirty="0" err="1">
                <a:latin typeface="Times New Roman" panose="02020603050405020304" pitchFamily="18" charset="0"/>
                <a:cs typeface="Times New Roman" panose="02020603050405020304" pitchFamily="18" charset="0"/>
              </a:rPr>
              <a:t>Elonpuu</a:t>
            </a:r>
            <a:r>
              <a:rPr lang="ru-RU" sz="1100" dirty="0">
                <a:latin typeface="Times New Roman" panose="02020603050405020304" pitchFamily="18" charset="0"/>
                <a:cs typeface="Times New Roman" panose="02020603050405020304" pitchFamily="18" charset="0"/>
              </a:rPr>
              <a:t> (вепсы)</a:t>
            </a:r>
          </a:p>
        </p:txBody>
      </p:sp>
      <p:pic>
        <p:nvPicPr>
          <p:cNvPr id="3080" name="Picture 8" descr="https://pbs.twimg.com/media/D9HC8fmWsAAQQB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1742" y="818236"/>
            <a:ext cx="3379821" cy="225603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9437272" y="3163041"/>
            <a:ext cx="1088760" cy="261610"/>
          </a:xfrm>
          <a:prstGeom prst="rect">
            <a:avLst/>
          </a:prstGeom>
        </p:spPr>
        <p:txBody>
          <a:bodyPr wrap="none">
            <a:spAutoFit/>
          </a:bodyPr>
          <a:lstStyle/>
          <a:p>
            <a:r>
              <a:rPr lang="ru-RU" sz="1100" dirty="0">
                <a:latin typeface="Times New Roman" panose="02020603050405020304" pitchFamily="18" charset="0"/>
                <a:cs typeface="Times New Roman" panose="02020603050405020304" pitchFamily="18" charset="0"/>
              </a:rPr>
              <a:t>Саамские игры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60" y="3848223"/>
            <a:ext cx="3384045" cy="2188594"/>
          </a:xfrm>
          <a:prstGeom prst="rect">
            <a:avLst/>
          </a:prstGeom>
        </p:spPr>
      </p:pic>
      <p:sp>
        <p:nvSpPr>
          <p:cNvPr id="14" name="Прямоугольник 13"/>
          <p:cNvSpPr/>
          <p:nvPr/>
        </p:nvSpPr>
        <p:spPr>
          <a:xfrm>
            <a:off x="1364891" y="6087528"/>
            <a:ext cx="2039341" cy="261610"/>
          </a:xfrm>
          <a:prstGeom prst="rect">
            <a:avLst/>
          </a:prstGeom>
        </p:spPr>
        <p:txBody>
          <a:bodyPr wrap="none">
            <a:spAutoFit/>
          </a:bodyPr>
          <a:lstStyle/>
          <a:p>
            <a:r>
              <a:rPr lang="ru-RU" sz="1100" dirty="0" smtClean="0">
                <a:latin typeface="Times New Roman" panose="02020603050405020304" pitchFamily="18" charset="0"/>
                <a:cs typeface="Times New Roman" panose="02020603050405020304" pitchFamily="18" charset="0"/>
              </a:rPr>
              <a:t>День рыбака (Полярный Урал)</a:t>
            </a:r>
            <a:endParaRPr lang="ru-RU" sz="1100" dirty="0">
              <a:latin typeface="Times New Roman" panose="02020603050405020304" pitchFamily="18" charset="0"/>
              <a:cs typeface="Times New Roman" panose="02020603050405020304" pitchFamily="18" charset="0"/>
            </a:endParaRPr>
          </a:p>
        </p:txBody>
      </p:sp>
      <p:pic>
        <p:nvPicPr>
          <p:cNvPr id="3084" name="Picture 12" descr="https://cdnimg.rg.ru/i/gallery/048f3bf8/14_3bf84a7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8110" y="3848223"/>
            <a:ext cx="3281251" cy="2188594"/>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5284028" y="6087528"/>
            <a:ext cx="1577676" cy="261610"/>
          </a:xfrm>
          <a:prstGeom prst="rect">
            <a:avLst/>
          </a:prstGeom>
        </p:spPr>
        <p:txBody>
          <a:bodyPr wrap="none">
            <a:spAutoFit/>
          </a:bodyPr>
          <a:lstStyle/>
          <a:p>
            <a:r>
              <a:rPr lang="ru-RU" sz="1100" dirty="0" smtClean="0">
                <a:latin typeface="Times New Roman" panose="02020603050405020304" pitchFamily="18" charset="0"/>
                <a:cs typeface="Times New Roman" panose="02020603050405020304" pitchFamily="18" charset="0"/>
              </a:rPr>
              <a:t>День оленевода (Ямал)</a:t>
            </a:r>
            <a:endParaRPr lang="ru-RU" sz="1100" dirty="0">
              <a:latin typeface="Times New Roman" panose="02020603050405020304" pitchFamily="18" charset="0"/>
              <a:cs typeface="Times New Roman" panose="02020603050405020304" pitchFamily="18" charset="0"/>
            </a:endParaRPr>
          </a:p>
        </p:txBody>
      </p:sp>
      <p:pic>
        <p:nvPicPr>
          <p:cNvPr id="3086" name="Picture 14" descr="https://static.abaza.org/origin/media/2996/299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9320" y="907011"/>
            <a:ext cx="3252914" cy="2167255"/>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5528486" y="3256206"/>
            <a:ext cx="1231427" cy="261610"/>
          </a:xfrm>
          <a:prstGeom prst="rect">
            <a:avLst/>
          </a:prstGeom>
        </p:spPr>
        <p:txBody>
          <a:bodyPr wrap="none">
            <a:spAutoFit/>
          </a:bodyPr>
          <a:lstStyle/>
          <a:p>
            <a:r>
              <a:rPr lang="ru-RU" sz="1100" dirty="0" smtClean="0">
                <a:latin typeface="Times New Roman" panose="02020603050405020304" pitchFamily="18" charset="0"/>
                <a:cs typeface="Times New Roman" panose="02020603050405020304" pitchFamily="18" charset="0"/>
              </a:rPr>
              <a:t>Абазинские игры</a:t>
            </a:r>
            <a:endParaRPr lang="ru-RU"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558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extLst>
              <p:ext uri="{D42A27DB-BD31-4B8C-83A1-F6EECF244321}">
                <p14:modId xmlns:p14="http://schemas.microsoft.com/office/powerpoint/2010/main" val="2299218642"/>
              </p:ext>
            </p:extLst>
          </p:nvPr>
        </p:nvGraphicFramePr>
        <p:xfrm>
          <a:off x="1405288" y="664144"/>
          <a:ext cx="9702265" cy="56115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5326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77375" y="318246"/>
            <a:ext cx="7972148" cy="369332"/>
          </a:xfrm>
          <a:prstGeom prst="rect">
            <a:avLst/>
          </a:prstGeom>
        </p:spPr>
        <p:txBody>
          <a:bodyPr wrap="square">
            <a:spAutoFit/>
          </a:bodyPr>
          <a:lstStyle/>
          <a:p>
            <a:pPr algn="ctr"/>
            <a:r>
              <a:rPr lang="ru-RU" b="1" dirty="0" smtClean="0">
                <a:effectLst/>
                <a:latin typeface="Times New Roman" panose="02020603050405020304" pitchFamily="18" charset="0"/>
                <a:ea typeface="Calibri" panose="020F0502020204030204" pitchFamily="34" charset="0"/>
              </a:rPr>
              <a:t>«Какие преимущества дает статус коренного малочисленного народа?»</a:t>
            </a:r>
            <a:endParaRPr lang="ru-RU" b="1" dirty="0"/>
          </a:p>
        </p:txBody>
      </p:sp>
      <p:sp>
        <p:nvSpPr>
          <p:cNvPr id="5" name="Прямоугольник 4"/>
          <p:cNvSpPr/>
          <p:nvPr/>
        </p:nvSpPr>
        <p:spPr>
          <a:xfrm>
            <a:off x="65103" y="1001567"/>
            <a:ext cx="6096000" cy="5447645"/>
          </a:xfrm>
          <a:prstGeom prst="rect">
            <a:avLst/>
          </a:prstGeom>
        </p:spPr>
        <p:txBody>
          <a:bodyPr>
            <a:spAutoFit/>
          </a:bodyPr>
          <a:lstStyle/>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Не знаю. Если они и есть, то простой народ не знает, а те из коренных, кто сидят в аппарате, с нами не делятся этими преимуществами. Знаю одно — можно без лицензии ловить рыбу и мясо для своих нужд. Но это еще надо доказать, что ты являешься коренным малочисленным народом, раньше в свидетельстве о рождении указывали национальность, в 90-е годы указывать перестали. А теперь кучу документов надо собрать, и в каждый кабинет требуют отдельный пакет, вот и доказывай каждый раз, что ты тот, кем ты являешься (</a:t>
            </a:r>
            <a:r>
              <a:rPr lang="ru-RU" sz="1200" dirty="0" err="1" smtClean="0">
                <a:effectLst/>
                <a:latin typeface="Times New Roman" panose="02020603050405020304" pitchFamily="18" charset="0"/>
                <a:cs typeface="Times New Roman" panose="02020603050405020304" pitchFamily="18" charset="0"/>
              </a:rPr>
              <a:t>долганка</a:t>
            </a:r>
            <a:r>
              <a:rPr lang="ru-RU" sz="1200" dirty="0" smtClean="0">
                <a:effectLst/>
                <a:latin typeface="Times New Roman" panose="02020603050405020304" pitchFamily="18" charset="0"/>
                <a:cs typeface="Times New Roman" panose="02020603050405020304" pitchFamily="18" charset="0"/>
              </a:rPr>
              <a:t>).</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Никакие! Для каких-нибудь преимуществ нужно подтверждение, что ты коренной! (саами).</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На сегодняшний день только унижение (эвенкийка).</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Нет преимуществ, напротив, приниженное положение (ненка).</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Для конкретно нашего народа — никакие, хотя могли и должны быть (</a:t>
            </a:r>
            <a:r>
              <a:rPr lang="ru-RU" sz="1200" dirty="0" err="1" smtClean="0">
                <a:effectLst/>
                <a:latin typeface="Times New Roman" panose="02020603050405020304" pitchFamily="18" charset="0"/>
                <a:cs typeface="Times New Roman" panose="02020603050405020304" pitchFamily="18" charset="0"/>
              </a:rPr>
              <a:t>найгабачка</a:t>
            </a:r>
            <a:r>
              <a:rPr lang="ru-RU" sz="1200" dirty="0" smtClean="0">
                <a:effectLst/>
                <a:latin typeface="Times New Roman" panose="02020603050405020304" pitchFamily="18" charset="0"/>
                <a:cs typeface="Times New Roman" panose="02020603050405020304" pitchFamily="18" charset="0"/>
              </a:rPr>
              <a:t>).</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Никаких! Все законы, которые придуманы для коренных малочисленных народов, не работают! Пример: отдан лес, огромные площади вокруг вепсских поселений, под спил ДОК "Калевала". Для простых смертных жителей леса нет, и поддерживать традиционно-вепсские вековые гниющие и пропадающие дома нет возможности! (вепс).</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Никаких. Один раз обратился за помощью в облисполком — помочь с учебой детям, получил отказ — квоты кончились. Больше никуда не обращался (ительмен).</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Отвечая за свой народ — реально никаких. Может быть, повышенное внимание со стороны академического сообщества (</a:t>
            </a:r>
            <a:r>
              <a:rPr lang="ru-RU" sz="1200" dirty="0" err="1" smtClean="0">
                <a:effectLst/>
                <a:latin typeface="Times New Roman" panose="02020603050405020304" pitchFamily="18" charset="0"/>
                <a:cs typeface="Times New Roman" panose="02020603050405020304" pitchFamily="18" charset="0"/>
              </a:rPr>
              <a:t>ижора</a:t>
            </a:r>
            <a:r>
              <a:rPr lang="ru-RU" sz="1200" dirty="0" smtClean="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3593" y="1134733"/>
            <a:ext cx="3159712" cy="2106474"/>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3593" y="4022818"/>
            <a:ext cx="3159712" cy="2106474"/>
          </a:xfrm>
          <a:prstGeom prst="rect">
            <a:avLst/>
          </a:prstGeom>
        </p:spPr>
      </p:pic>
    </p:spTree>
    <p:extLst>
      <p:ext uri="{BB962C8B-B14F-4D97-AF65-F5344CB8AC3E}">
        <p14:creationId xmlns:p14="http://schemas.microsoft.com/office/powerpoint/2010/main" val="2903443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92785" y="1051433"/>
            <a:ext cx="7927760" cy="2862322"/>
          </a:xfrm>
          <a:prstGeom prst="rect">
            <a:avLst/>
          </a:prstGeom>
        </p:spPr>
        <p:txBody>
          <a:bodyPr wrap="square">
            <a:spAutoFit/>
          </a:bodyPr>
          <a:lstStyle/>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Охота и рыбалка без лицензии (эвенк).</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Льготы на природопользование в рамках традиционных промыслов (чукча).</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Возможность вести традиционный образ жизни: охота, рыболовства, сбор ягод, шишек, кореньев (корячка).</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Можно создать на территории проживания своих предков родовые угодья, сохранять и вести традиционный образ жизни, хозяйствование и промыслы (манси).</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Бесплатное топливо для отопления (сойотка).</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Национальные промыслы (рыболовство, охота, дикоросы) (ханты).</a:t>
            </a:r>
          </a:p>
          <a:p>
            <a:pPr marL="450215" algn="just">
              <a:spcAft>
                <a:spcPts val="0"/>
              </a:spcAft>
            </a:pPr>
            <a:endParaRPr lang="ru-RU" sz="1200" dirty="0" smtClean="0">
              <a:effectLst/>
              <a:latin typeface="Times New Roman" panose="02020603050405020304" pitchFamily="18" charset="0"/>
              <a:cs typeface="Times New Roman" panose="02020603050405020304" pitchFamily="18" charset="0"/>
            </a:endParaRPr>
          </a:p>
          <a:p>
            <a:pPr marL="450215" algn="just">
              <a:spcAft>
                <a:spcPts val="0"/>
              </a:spcAft>
            </a:pPr>
            <a:r>
              <a:rPr lang="ru-RU" sz="1200" dirty="0" smtClean="0">
                <a:effectLst/>
                <a:latin typeface="Times New Roman" panose="02020603050405020304" pitchFamily="18" charset="0"/>
                <a:cs typeface="Times New Roman" panose="02020603050405020304" pitchFamily="18" charset="0"/>
              </a:rPr>
              <a:t>Статус мне дает право на традиционные виды деятельности. Я собираю дикоросы, ловлю круглый год рыбу, содержу собак, готовлю национальные блюда из дикоросов, рыбы, нерпы, оленя (нивхи).</a:t>
            </a:r>
            <a:endParaRPr lang="ru-RU" sz="1200" dirty="0">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077375" y="318246"/>
            <a:ext cx="7972148" cy="369332"/>
          </a:xfrm>
          <a:prstGeom prst="rect">
            <a:avLst/>
          </a:prstGeom>
        </p:spPr>
        <p:txBody>
          <a:bodyPr wrap="square">
            <a:spAutoFit/>
          </a:bodyPr>
          <a:lstStyle/>
          <a:p>
            <a:pPr algn="ctr"/>
            <a:r>
              <a:rPr lang="ru-RU" b="1" dirty="0" smtClean="0">
                <a:effectLst/>
                <a:latin typeface="Times New Roman" panose="02020603050405020304" pitchFamily="18" charset="0"/>
                <a:ea typeface="Calibri" panose="020F0502020204030204" pitchFamily="34" charset="0"/>
              </a:rPr>
              <a:t>«Какие преимущества дает статус коренного малочисленного народа?»</a:t>
            </a:r>
            <a:endParaRPr lang="ru-RU" b="1"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618" y="4473047"/>
            <a:ext cx="2725814" cy="1817209"/>
          </a:xfrm>
          <a:prstGeom prst="rect">
            <a:avLst/>
          </a:prstGeom>
        </p:spPr>
      </p:pic>
      <p:pic>
        <p:nvPicPr>
          <p:cNvPr id="7" name="Рисунок 6"/>
          <p:cNvPicPr>
            <a:picLocks noChangeAspect="1"/>
          </p:cNvPicPr>
          <p:nvPr/>
        </p:nvPicPr>
        <p:blipFill>
          <a:blip r:embed="rId3"/>
          <a:stretch>
            <a:fillRect/>
          </a:stretch>
        </p:blipFill>
        <p:spPr>
          <a:xfrm>
            <a:off x="4571999" y="4473047"/>
            <a:ext cx="2769833" cy="1817209"/>
          </a:xfrm>
          <a:prstGeom prst="rect">
            <a:avLst/>
          </a:prstGeom>
        </p:spPr>
      </p:pic>
      <p:pic>
        <p:nvPicPr>
          <p:cNvPr id="9" name="Рисунок 8"/>
          <p:cNvPicPr>
            <a:picLocks noChangeAspect="1"/>
          </p:cNvPicPr>
          <p:nvPr/>
        </p:nvPicPr>
        <p:blipFill>
          <a:blip r:embed="rId4"/>
          <a:stretch>
            <a:fillRect/>
          </a:stretch>
        </p:blipFill>
        <p:spPr>
          <a:xfrm>
            <a:off x="7874493" y="4479153"/>
            <a:ext cx="2727479" cy="1811103"/>
          </a:xfrm>
          <a:prstGeom prst="rect">
            <a:avLst/>
          </a:prstGeom>
        </p:spPr>
      </p:pic>
    </p:spTree>
    <p:extLst>
      <p:ext uri="{BB962C8B-B14F-4D97-AF65-F5344CB8AC3E}">
        <p14:creationId xmlns:p14="http://schemas.microsoft.com/office/powerpoint/2010/main" val="32487985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212</TotalTime>
  <Words>978</Words>
  <Application>Microsoft Office PowerPoint</Application>
  <PresentationFormat>Широкоэкранный</PresentationFormat>
  <Paragraphs>101</Paragraphs>
  <Slides>12</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12</vt:i4>
      </vt:variant>
    </vt:vector>
  </HeadingPairs>
  <TitlesOfParts>
    <vt:vector size="17" baseType="lpstr">
      <vt:lpstr>Arial</vt:lpstr>
      <vt:lpstr>Calibri</vt:lpstr>
      <vt:lpstr>Calibri Light</vt:lpstr>
      <vt:lpstr>Times New Roman</vt:lpstr>
      <vt:lpstr>Office Theme</vt:lpstr>
      <vt:lpstr> Проекции этничности коренных малочисленных народов России (по данным веб-опроса)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Татьяна Киссер</dc:creator>
  <cp:lastModifiedBy>Татьяна Киссер</cp:lastModifiedBy>
  <cp:revision>14</cp:revision>
  <dcterms:created xsi:type="dcterms:W3CDTF">2021-07-06T19:05:45Z</dcterms:created>
  <dcterms:modified xsi:type="dcterms:W3CDTF">2021-11-15T22:00:27Z</dcterms:modified>
</cp:coreProperties>
</file>