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7" r:id="rId10"/>
    <p:sldId id="276" r:id="rId11"/>
    <p:sldId id="275" r:id="rId12"/>
    <p:sldId id="268" r:id="rId13"/>
    <p:sldId id="269" r:id="rId14"/>
    <p:sldId id="270" r:id="rId15"/>
    <p:sldId id="277" r:id="rId16"/>
    <p:sldId id="271" r:id="rId17"/>
    <p:sldId id="272" r:id="rId18"/>
    <p:sldId id="273" r:id="rId19"/>
    <p:sldId id="274" r:id="rId20"/>
    <p:sldId id="27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0"/>
    <p:restoredTop sz="93767"/>
  </p:normalViewPr>
  <p:slideViewPr>
    <p:cSldViewPr snapToGrid="0" snapToObjects="1">
      <p:cViewPr>
        <p:scale>
          <a:sx n="91" d="100"/>
          <a:sy n="91" d="100"/>
        </p:scale>
        <p:origin x="-96" y="-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265DD-57E0-2C4E-B980-E3DD0AC7369F}" type="datetimeFigureOut">
              <a:rPr lang="ru-RU" smtClean="0"/>
              <a:t>29.10.21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A1B44-6C76-1B47-BB56-D20ED9CB3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554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D123-7A03-A547-B1B9-7EC16E35CB18}" type="datetimeFigureOut">
              <a:rPr lang="ru-RU" smtClean="0"/>
              <a:t>29.10.21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776A-2DD4-9049-B066-CE1C44C4D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265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D123-7A03-A547-B1B9-7EC16E35CB18}" type="datetimeFigureOut">
              <a:rPr lang="ru-RU" smtClean="0"/>
              <a:t>29.10.21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776A-2DD4-9049-B066-CE1C44C4D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34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D123-7A03-A547-B1B9-7EC16E35CB18}" type="datetimeFigureOut">
              <a:rPr lang="ru-RU" smtClean="0"/>
              <a:t>29.10.21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776A-2DD4-9049-B066-CE1C44C4D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121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D123-7A03-A547-B1B9-7EC16E35CB18}" type="datetimeFigureOut">
              <a:rPr lang="ru-RU" smtClean="0"/>
              <a:t>29.10.21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776A-2DD4-9049-B066-CE1C44C4D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7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D123-7A03-A547-B1B9-7EC16E35CB18}" type="datetimeFigureOut">
              <a:rPr lang="ru-RU" smtClean="0"/>
              <a:t>29.10.21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776A-2DD4-9049-B066-CE1C44C4D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02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D123-7A03-A547-B1B9-7EC16E35CB18}" type="datetimeFigureOut">
              <a:rPr lang="ru-RU" smtClean="0"/>
              <a:t>29.10.21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776A-2DD4-9049-B066-CE1C44C4D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44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D123-7A03-A547-B1B9-7EC16E35CB18}" type="datetimeFigureOut">
              <a:rPr lang="ru-RU" smtClean="0"/>
              <a:t>29.10.21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776A-2DD4-9049-B066-CE1C44C4D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7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D123-7A03-A547-B1B9-7EC16E35CB18}" type="datetimeFigureOut">
              <a:rPr lang="ru-RU" smtClean="0"/>
              <a:t>29.10.21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776A-2DD4-9049-B066-CE1C44C4D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4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D123-7A03-A547-B1B9-7EC16E35CB18}" type="datetimeFigureOut">
              <a:rPr lang="ru-RU" smtClean="0"/>
              <a:t>29.10.21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776A-2DD4-9049-B066-CE1C44C4D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66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D123-7A03-A547-B1B9-7EC16E35CB18}" type="datetimeFigureOut">
              <a:rPr lang="ru-RU" smtClean="0"/>
              <a:t>29.10.21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776A-2DD4-9049-B066-CE1C44C4D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863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CD123-7A03-A547-B1B9-7EC16E35CB18}" type="datetimeFigureOut">
              <a:rPr lang="ru-RU" smtClean="0"/>
              <a:t>29.10.21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776A-2DD4-9049-B066-CE1C44C4D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17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CD123-7A03-A547-B1B9-7EC16E35CB18}" type="datetimeFigureOut">
              <a:rPr lang="ru-RU" smtClean="0"/>
              <a:t>29.10.21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1776A-2DD4-9049-B066-CE1C44C4D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4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alphaModFix amt="59000"/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427163"/>
            <a:ext cx="9144000" cy="2387600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charset="0"/>
                <a:ea typeface="Times New Roman" charset="0"/>
                <a:cs typeface="Times New Roman" charset="0"/>
              </a:rPr>
              <a:t>Изучение эвенкийского языка с помощью игры «</a:t>
            </a:r>
            <a:r>
              <a:rPr lang="ru-RU" sz="4800" b="1" dirty="0" err="1">
                <a:latin typeface="Times New Roman" charset="0"/>
                <a:ea typeface="Times New Roman" charset="0"/>
                <a:cs typeface="Times New Roman" charset="0"/>
              </a:rPr>
              <a:t>Ӈи</a:t>
            </a:r>
            <a:r>
              <a:rPr lang="ru-RU" sz="48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4800" b="1" dirty="0" err="1" smtClean="0">
                <a:latin typeface="Times New Roman" charset="0"/>
                <a:ea typeface="Times New Roman" charset="0"/>
                <a:cs typeface="Times New Roman" charset="0"/>
              </a:rPr>
              <a:t>дяличи</a:t>
            </a:r>
            <a:r>
              <a:rPr lang="ru-RU" sz="4800" dirty="0" smtClean="0">
                <a:latin typeface="Times New Roman" charset="0"/>
                <a:ea typeface="Times New Roman" charset="0"/>
                <a:cs typeface="Times New Roman" charset="0"/>
              </a:rPr>
              <a:t>?»</a:t>
            </a:r>
            <a:endParaRPr lang="ru-RU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6720" y="5303520"/>
            <a:ext cx="3080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Выполнила: Степанова Ганна,</a:t>
            </a:r>
          </a:p>
          <a:p>
            <a:pPr algn="r"/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ученица 8 класса МБОУ СОШ№20 </a:t>
            </a: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3828" y="149682"/>
            <a:ext cx="8384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Муниципальное бюджетное образовательное учреждение</a:t>
            </a:r>
            <a:endParaRPr lang="ru-RU" sz="16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«Средняя общеобразовательная школа №20 </a:t>
            </a:r>
            <a:r>
              <a:rPr lang="ru-RU" dirty="0" err="1" smtClean="0">
                <a:effectLst/>
                <a:latin typeface="Times New Roman" charset="0"/>
                <a:ea typeface="Calibri" charset="0"/>
                <a:cs typeface="Times New Roman" charset="0"/>
              </a:rPr>
              <a:t>с.Хатыстыр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»</a:t>
            </a:r>
            <a:endParaRPr lang="ru-RU" sz="16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6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0" t="5746" r="18709" b="8512"/>
          <a:stretch/>
        </p:blipFill>
        <p:spPr>
          <a:xfrm>
            <a:off x="1039961" y="323556"/>
            <a:ext cx="5278122" cy="60069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258" y="365125"/>
            <a:ext cx="4176334" cy="60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7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9478" y="599090"/>
            <a:ext cx="9384322" cy="5577873"/>
          </a:xfrm>
        </p:spPr>
        <p:txBody>
          <a:bodyPr>
            <a:normAutofit fontScale="77500" lnSpcReduction="20000"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В широком смысле </a:t>
            </a:r>
            <a:r>
              <a:rPr lang="ru-RU" i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цель 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данной игры – это получение новых знаний в целом об эвенкийском народе: его языке, истории, культуре, обычаях и традициях. Простыми словами игроки перенесутся в эвенкийский мир. Игра способствует детям и взрослым запоминанию новых эвенкийских слов, имен персонажей из героических эпосов и сказок, выдающихся личностей эвенкийского народа. 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Целью игры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«</a:t>
            </a:r>
            <a:r>
              <a:rPr lang="ru-RU" dirty="0" err="1" smtClean="0">
                <a:effectLst/>
                <a:latin typeface="Times New Roman" charset="0"/>
                <a:ea typeface="Calibri" charset="0"/>
                <a:cs typeface="Times New Roman" charset="0"/>
              </a:rPr>
              <a:t>Ӈи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</a:t>
            </a:r>
            <a:r>
              <a:rPr lang="ru-RU" dirty="0" err="1" smtClean="0">
                <a:effectLst/>
                <a:latin typeface="Times New Roman" charset="0"/>
                <a:ea typeface="Calibri" charset="0"/>
                <a:cs typeface="Times New Roman" charset="0"/>
              </a:rPr>
              <a:t>дяличи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?» в узком смысле является объяснение эвенкийских слов, используя описания, синонимы и антонимы на русском или другом языке; помочь команде правильно отгадать наибольшее количество слов, прежде чем песок в песочных часах полностью </a:t>
            </a:r>
            <a:r>
              <a:rPr lang="ru-RU" dirty="0" err="1" smtClean="0">
                <a:effectLst/>
                <a:latin typeface="Times New Roman" charset="0"/>
                <a:ea typeface="Calibri" charset="0"/>
                <a:cs typeface="Times New Roman" charset="0"/>
              </a:rPr>
              <a:t>пересыпется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(либо можно поставить таймер на 1 минуту). 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85536" r="55216" b="7123"/>
          <a:stretch/>
        </p:blipFill>
        <p:spPr>
          <a:xfrm rot="5400000">
            <a:off x="-2172722" y="2749496"/>
            <a:ext cx="6386732" cy="16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8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3877" y="756745"/>
            <a:ext cx="7915502" cy="4871545"/>
          </a:xfrm>
        </p:spPr>
        <p:txBody>
          <a:bodyPr>
            <a:norm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В комплект игры входят: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- 18 карточек с облегченными словами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- 50 карточек со словами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- 20 карточек с фактами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- песочные часы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- объяснительная карточка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85536" r="55216" b="7123"/>
          <a:stretch/>
        </p:blipFill>
        <p:spPr>
          <a:xfrm rot="5400000">
            <a:off x="-2172722" y="2749496"/>
            <a:ext cx="6386732" cy="16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alphaModFix amt="31000"/>
          </a:blip>
          <a:srcRect t="7458" b="13573"/>
          <a:stretch/>
        </p:blipFill>
        <p:spPr>
          <a:xfrm>
            <a:off x="400555" y="0"/>
            <a:ext cx="1146752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11463"/>
            <a:ext cx="10515600" cy="5577873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	Я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составила карточки для легкого и среднего уровней, по восемь слов в одной карточке, то есть в общем я сделала 68 карточек из 544 слов по разным направлениям и сферам жизни эвенков. Ниже прилагаются карточки легкого и среднего уровней: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pic>
        <p:nvPicPr>
          <p:cNvPr id="4" name="Рисунок 3" descr="../../Снимок%20экрана%202021-10-25%20в%2015.23.3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63" y="3200400"/>
            <a:ext cx="3034206" cy="321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../../Снимок%20экрана%202021-10-25%20в%2015.23.4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843" y="3200400"/>
            <a:ext cx="3048000" cy="3216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9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alphaModFix amt="31000"/>
          </a:blip>
          <a:srcRect t="7458" b="13573"/>
          <a:stretch/>
        </p:blipFill>
        <p:spPr>
          <a:xfrm>
            <a:off x="400555" y="0"/>
            <a:ext cx="1146752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903" y="703098"/>
            <a:ext cx="5672959" cy="5887161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Для создания карточек сложного уровня использовались следующие источники: собственные жизненные знания о быте и культуре моего народа, работы </a:t>
            </a:r>
            <a:r>
              <a:rPr lang="ru-RU" dirty="0" err="1">
                <a:latin typeface="Times New Roman" charset="0"/>
                <a:ea typeface="Times New Roman" charset="0"/>
                <a:cs typeface="Times New Roman" charset="0"/>
              </a:rPr>
              <a:t>Г.Кэптукэ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 – сборник сказок «Сотворение среднего мира», повесть «Имеющая свое имя </a:t>
            </a:r>
            <a:r>
              <a:rPr lang="ru-RU" dirty="0" err="1">
                <a:latin typeface="Times New Roman" charset="0"/>
                <a:ea typeface="Times New Roman" charset="0"/>
                <a:cs typeface="Times New Roman" charset="0"/>
              </a:rPr>
              <a:t>Джелтула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 река», «Мой папа Санта Клаус»; стихотворения эвенкийских поэтов </a:t>
            </a:r>
            <a:r>
              <a:rPr lang="ru-RU" dirty="0" err="1">
                <a:latin typeface="Times New Roman" charset="0"/>
                <a:ea typeface="Times New Roman" charset="0"/>
                <a:cs typeface="Times New Roman" charset="0"/>
              </a:rPr>
              <a:t>А.Немтушкин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ru-RU" dirty="0" err="1">
                <a:latin typeface="Times New Roman" charset="0"/>
                <a:ea typeface="Times New Roman" charset="0"/>
                <a:cs typeface="Times New Roman" charset="0"/>
              </a:rPr>
              <a:t>Н.Оегир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; героические сказания эвенков – </a:t>
            </a:r>
            <a:r>
              <a:rPr lang="ru-RU" dirty="0" err="1">
                <a:latin typeface="Times New Roman" charset="0"/>
                <a:ea typeface="Times New Roman" charset="0"/>
                <a:cs typeface="Times New Roman" charset="0"/>
              </a:rPr>
              <a:t>нимӈаканы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 «Всесильный богатырь </a:t>
            </a:r>
            <a:r>
              <a:rPr lang="ru-RU" dirty="0" err="1">
                <a:latin typeface="Times New Roman" charset="0"/>
                <a:ea typeface="Times New Roman" charset="0"/>
                <a:cs typeface="Times New Roman" charset="0"/>
              </a:rPr>
              <a:t>Дэвэлчэн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 в расшитой-разукрашенной одежде», «</a:t>
            </a:r>
            <a:r>
              <a:rPr lang="ru-RU" dirty="0" err="1">
                <a:latin typeface="Times New Roman" charset="0"/>
                <a:ea typeface="Times New Roman" charset="0"/>
                <a:cs typeface="Times New Roman" charset="0"/>
              </a:rPr>
              <a:t>Торгандун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 мата» и т.д.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pic>
        <p:nvPicPr>
          <p:cNvPr id="7" name="Рисунок 6" descr="../../Снимок%20экрана%202021-10-25%20в%2015.22.57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060" y="706273"/>
            <a:ext cx="4498298" cy="5331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61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0614"/>
            <a:ext cx="4255181" cy="31913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81" y="3277136"/>
            <a:ext cx="4455617" cy="3341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2479" r="9155" b="4803"/>
          <a:stretch/>
        </p:blipFill>
        <p:spPr>
          <a:xfrm>
            <a:off x="6236183" y="208121"/>
            <a:ext cx="3312815" cy="2803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6988" r="8885" b="5436"/>
          <a:stretch/>
        </p:blipFill>
        <p:spPr>
          <a:xfrm>
            <a:off x="838200" y="3789921"/>
            <a:ext cx="3147440" cy="2828928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7" t="84911" r="10643" b="7087"/>
          <a:stretch/>
        </p:blipFill>
        <p:spPr>
          <a:xfrm rot="5400000">
            <a:off x="7762957" y="2562729"/>
            <a:ext cx="6858003" cy="17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5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964" y="500062"/>
            <a:ext cx="9467557" cy="1325563"/>
          </a:xfrm>
        </p:spPr>
        <p:txBody>
          <a:bodyPr>
            <a:normAutofit fontScale="90000"/>
          </a:bodyPr>
          <a:lstStyle/>
          <a:p>
            <a:pPr algn="just">
              <a:lnSpc>
                <a:spcPct val="100000"/>
              </a:lnSpc>
            </a:pPr>
            <a:r>
              <a:rPr lang="ru-RU" sz="3100" dirty="0" smtClean="0">
                <a:latin typeface="Times New Roman" charset="0"/>
                <a:ea typeface="Times New Roman" charset="0"/>
                <a:cs typeface="Times New Roman" charset="0"/>
              </a:rPr>
              <a:t>В результате апробации в кругу семьи, следует отметить плюсы и минусы эвенкийской словесной игры: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456" y="1322363"/>
            <a:ext cx="9192065" cy="535979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latin typeface="Times New Roman" charset="0"/>
                <a:ea typeface="Times New Roman" charset="0"/>
                <a:cs typeface="Times New Roman" charset="0"/>
              </a:rPr>
              <a:t>Плюсы</a:t>
            </a:r>
            <a:r>
              <a:rPr lang="ru-RU" b="1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</a:p>
          <a:p>
            <a:pPr lvl="0">
              <a:lnSpc>
                <a:spcPct val="120000"/>
              </a:lnSpc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Приятное и полезное времяпровождение; </a:t>
            </a:r>
          </a:p>
          <a:p>
            <a:pPr lvl="0">
              <a:lnSpc>
                <a:spcPct val="120000"/>
              </a:lnSpc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Легкое запоминание эвенкийских слов;</a:t>
            </a:r>
          </a:p>
          <a:p>
            <a:pPr lvl="0">
              <a:lnSpc>
                <a:spcPct val="120000"/>
              </a:lnSpc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Расширение знаний о культуре, обычаях, традициях и языке эвенков с помощью сложного уровня; </a:t>
            </a:r>
          </a:p>
          <a:p>
            <a:pPr lvl="0">
              <a:lnSpc>
                <a:spcPct val="120000"/>
              </a:lnSpc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Повторение уже существующих знаний эвенкийских слов; </a:t>
            </a:r>
          </a:p>
          <a:p>
            <a:pPr lvl="0">
              <a:lnSpc>
                <a:spcPct val="120000"/>
              </a:lnSpc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Прививание интереса у младших членов семьи; </a:t>
            </a:r>
          </a:p>
          <a:p>
            <a:pPr lvl="0">
              <a:lnSpc>
                <a:spcPct val="120000"/>
              </a:lnSpc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Более частое использование эвенкийских слов;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>
                <a:latin typeface="Times New Roman" charset="0"/>
                <a:ea typeface="Times New Roman" charset="0"/>
                <a:cs typeface="Times New Roman" charset="0"/>
              </a:rPr>
              <a:t>Минусы: </a:t>
            </a:r>
          </a:p>
          <a:p>
            <a:pPr lvl="0">
              <a:lnSpc>
                <a:spcPct val="120000"/>
              </a:lnSpc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Отсутствие интереса в игре у не обладающих базовым знанием; </a:t>
            </a:r>
          </a:p>
          <a:p>
            <a:pPr lvl="0">
              <a:lnSpc>
                <a:spcPct val="120000"/>
              </a:lnSpc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Недостаточно одной минуты для объяснения слов карточки.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0" t="4492" r="7617" b="84744"/>
          <a:stretch/>
        </p:blipFill>
        <p:spPr>
          <a:xfrm rot="16200000">
            <a:off x="7573109" y="2302412"/>
            <a:ext cx="6858000" cy="225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075" y="465138"/>
            <a:ext cx="4919663" cy="1077913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charset="0"/>
                <a:ea typeface="Times New Roman" charset="0"/>
                <a:cs typeface="Times New Roman" charset="0"/>
              </a:rPr>
              <a:t>Выводы</a:t>
            </a:r>
            <a:r>
              <a:rPr lang="ru-RU" sz="4000" dirty="0" smtClean="0">
                <a:latin typeface="Times New Roman" charset="0"/>
                <a:ea typeface="Times New Roman" charset="0"/>
                <a:cs typeface="Times New Roman" charset="0"/>
              </a:rPr>
              <a:t> по работе: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43013"/>
            <a:ext cx="10515600" cy="5429250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70000"/>
              </a:lnSpc>
            </a:pPr>
            <a:r>
              <a:rPr lang="ru-RU" dirty="0" smtClean="0"/>
              <a:t>- </a:t>
            </a:r>
            <a:r>
              <a:rPr lang="ru-RU" sz="3800" dirty="0">
                <a:latin typeface="Times New Roman" charset="0"/>
                <a:ea typeface="Times New Roman" charset="0"/>
                <a:cs typeface="Times New Roman" charset="0"/>
              </a:rPr>
              <a:t>При написании данной работы рассмотрено достаточно много материала. Мы не столкнулись с проблемой нехватки литературы, поскольку есть много различных книг, учебников, разговорников, словарей, подходящих на уровень исследовательской темы. Почти вся эвенкийская литература хранится на сайте эвенкийской библиотеки «</a:t>
            </a:r>
            <a:r>
              <a:rPr lang="ru-RU" sz="3800" dirty="0" err="1">
                <a:latin typeface="Times New Roman" charset="0"/>
                <a:ea typeface="Times New Roman" charset="0"/>
                <a:cs typeface="Times New Roman" charset="0"/>
              </a:rPr>
              <a:t>Эвенкитека</a:t>
            </a:r>
            <a:r>
              <a:rPr lang="ru-RU" sz="3800" dirty="0">
                <a:latin typeface="Times New Roman" charset="0"/>
                <a:ea typeface="Times New Roman" charset="0"/>
                <a:cs typeface="Times New Roman" charset="0"/>
              </a:rPr>
              <a:t>», чем очень удобно пользоваться в нашем современном мире;</a:t>
            </a:r>
          </a:p>
          <a:p>
            <a:pPr algn="just">
              <a:lnSpc>
                <a:spcPct val="170000"/>
              </a:lnSpc>
            </a:pPr>
            <a:r>
              <a:rPr lang="ru-RU" sz="3800" dirty="0">
                <a:latin typeface="Times New Roman" charset="0"/>
                <a:ea typeface="Times New Roman" charset="0"/>
                <a:cs typeface="Times New Roman" charset="0"/>
              </a:rPr>
              <a:t>- Игровой метод в обучении был хорошо исследован многими советскими педагогами. Издревле у эвенков была игра слов, так называемая -«борьба слов», что способствовала развитию красноречия </a:t>
            </a:r>
            <a:r>
              <a:rPr lang="ru-RU" sz="3800" dirty="0" smtClean="0">
                <a:latin typeface="Times New Roman" charset="0"/>
                <a:ea typeface="Times New Roman" charset="0"/>
                <a:cs typeface="Times New Roman" charset="0"/>
              </a:rPr>
              <a:t>и </a:t>
            </a:r>
            <a:r>
              <a:rPr lang="ru-RU" sz="3800" dirty="0">
                <a:latin typeface="Times New Roman" charset="0"/>
                <a:ea typeface="Times New Roman" charset="0"/>
                <a:cs typeface="Times New Roman" charset="0"/>
              </a:rPr>
              <a:t>сохранения языка. В словесном творчестве народа запечатлелось древнее осмысление человеком явлений природы как чего-то человеческого, наделенное свойствами живого». В данных словах мы видим, какую роль играло словесное творчество эвенков в развитии их жизнедеятельности. Сегодня с наблюдаемыми угрозами исчезновения нашего языка как такового, стоит опасность и таким традиционным обычаям, как словесная игра;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7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2938" y="805942"/>
            <a:ext cx="9389012" cy="5233988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- Создание словесной игры является возможным даже для школьника, главное – любознательность и упорство. При разработке игры, я узнала много новых слов и фактов об эвенках. 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- Игра «</a:t>
            </a:r>
            <a:r>
              <a:rPr lang="ru-RU" dirty="0" err="1">
                <a:latin typeface="Times New Roman" charset="0"/>
                <a:ea typeface="Times New Roman" charset="0"/>
                <a:cs typeface="Times New Roman" charset="0"/>
              </a:rPr>
              <a:t>Ӈи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dirty="0" err="1">
                <a:latin typeface="Times New Roman" charset="0"/>
                <a:ea typeface="Times New Roman" charset="0"/>
                <a:cs typeface="Times New Roman" charset="0"/>
              </a:rPr>
              <a:t>дяличи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?» действительно помогает расширению словарного запаса в эвенкийском языке, кроме того, играющий получает знания об истории, культуре, традициях и языке эвенкийского народа. В широком же смысле игра носит в себе фундаментальный характер, здесь заключены главные аспекты жизнедеятельности эвенков – традиционные знания, мировоззрение и язык.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294969" y="3003459"/>
            <a:ext cx="6845874" cy="8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4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6126" y="6000512"/>
            <a:ext cx="6845874" cy="8389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7254" y="548005"/>
            <a:ext cx="8657492" cy="6627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charset="0"/>
                <a:ea typeface="Times New Roman" charset="0"/>
                <a:cs typeface="Times New Roman" charset="0"/>
              </a:rPr>
              <a:t>Заключение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483" y="731520"/>
            <a:ext cx="11437034" cy="5924433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ru-RU" sz="3200" dirty="0" smtClean="0">
                <a:latin typeface="Times New Roman" charset="0"/>
                <a:ea typeface="Times New Roman" charset="0"/>
                <a:cs typeface="Times New Roman" charset="0"/>
              </a:rPr>
              <a:t>	«</a:t>
            </a:r>
            <a:r>
              <a:rPr lang="ru-RU" sz="3200" dirty="0">
                <a:latin typeface="Times New Roman" charset="0"/>
                <a:ea typeface="Times New Roman" charset="0"/>
                <a:cs typeface="Times New Roman" charset="0"/>
              </a:rPr>
              <a:t>Словесное творчество эвенков – тот неиссякаемый родник, из которого можно пить и пить, так и не осушив до дна» - так писала выдающаяся эвенкийская писательницы Галина Ивановна </a:t>
            </a:r>
            <a:r>
              <a:rPr lang="ru-RU" sz="3200" dirty="0" err="1">
                <a:latin typeface="Times New Roman" charset="0"/>
                <a:ea typeface="Times New Roman" charset="0"/>
                <a:cs typeface="Times New Roman" charset="0"/>
              </a:rPr>
              <a:t>Кэптукэ</a:t>
            </a:r>
            <a:r>
              <a:rPr lang="ru-RU" sz="3200" dirty="0">
                <a:latin typeface="Times New Roman" charset="0"/>
                <a:ea typeface="Times New Roman" charset="0"/>
                <a:cs typeface="Times New Roman" charset="0"/>
              </a:rPr>
              <a:t>. В условиях глобализации существует угроза исчезновению эвенкийского языка, сегодня мы видим, как осушается неиссякаемый родник словесного творчества эвенков. Чтобы предотвратить данное явление, всем нам нужно задуматься и начать говорить на родном языке, этому отлично может помочь настольная игра «</a:t>
            </a:r>
            <a:r>
              <a:rPr lang="ru-RU" sz="3200" dirty="0" err="1">
                <a:latin typeface="Times New Roman" charset="0"/>
                <a:ea typeface="Times New Roman" charset="0"/>
                <a:cs typeface="Times New Roman" charset="0"/>
              </a:rPr>
              <a:t>Ӈи</a:t>
            </a:r>
            <a:r>
              <a:rPr lang="ru-RU" sz="3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3200" dirty="0" err="1">
                <a:latin typeface="Times New Roman" charset="0"/>
                <a:ea typeface="Times New Roman" charset="0"/>
                <a:cs typeface="Times New Roman" charset="0"/>
              </a:rPr>
              <a:t>дяличи</a:t>
            </a:r>
            <a:r>
              <a:rPr lang="ru-RU" sz="3200" dirty="0">
                <a:latin typeface="Times New Roman" charset="0"/>
                <a:ea typeface="Times New Roman" charset="0"/>
                <a:cs typeface="Times New Roman" charset="0"/>
              </a:rPr>
              <a:t>?», что, в свою очередь, подтверждает гипотезу </a:t>
            </a:r>
            <a:r>
              <a:rPr lang="ru-RU" sz="3200" dirty="0" smtClean="0">
                <a:latin typeface="Times New Roman" charset="0"/>
                <a:ea typeface="Times New Roman" charset="0"/>
                <a:cs typeface="Times New Roman" charset="0"/>
              </a:rPr>
              <a:t>исследования</a:t>
            </a:r>
            <a:r>
              <a:rPr lang="ru-RU" sz="32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3200" dirty="0" smtClean="0">
                <a:latin typeface="Times New Roman" charset="0"/>
                <a:ea typeface="Times New Roman" charset="0"/>
                <a:cs typeface="Times New Roman" charset="0"/>
              </a:rPr>
              <a:t>	Родной </a:t>
            </a:r>
            <a:r>
              <a:rPr lang="ru-RU" sz="3200" dirty="0">
                <a:latin typeface="Times New Roman" charset="0"/>
                <a:ea typeface="Times New Roman" charset="0"/>
                <a:cs typeface="Times New Roman" charset="0"/>
              </a:rPr>
              <a:t>язык имеет огромное значение в сохранении и развитии коренного малочисленного народа - эвенков. Как я знаю, язык есть главный фактор существования народа, поэтому каждый из нас, представителей эвенков, должен понимать ответственность за сохранение своего этноса, стараться говорить на своем родном языке, ибо лишенный культуры и языка человек погибнет, как дерево, лишенное своих корней.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/>
          <a:stretch/>
        </p:blipFill>
        <p:spPr>
          <a:xfrm>
            <a:off x="0" y="6000513"/>
            <a:ext cx="5346126" cy="8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2357" y="472966"/>
            <a:ext cx="9201442" cy="5703997"/>
          </a:xfrm>
        </p:spPr>
        <p:txBody>
          <a:bodyPr>
            <a:normAutofit fontScale="70000" lnSpcReduction="20000"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charset="0"/>
                <a:ea typeface="Calibri" charset="0"/>
              </a:rPr>
              <a:t>Актуальность</a:t>
            </a:r>
            <a:r>
              <a:rPr lang="ru-RU" dirty="0" smtClean="0">
                <a:effectLst/>
                <a:latin typeface="Times New Roman" charset="0"/>
                <a:ea typeface="Calibri" charset="0"/>
              </a:rPr>
              <a:t> темы в том, что в современном мире существует угроза 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исчезновению эвенкийского языка. Сегодня языком владеют лишь малая часть народа, молодое поколение практически его не знает. Поэтому необходимо использовать все методы и возможности для сохранения эвенкийского языка. 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Цель 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работы: создать игру для изучения эвенкийского языка и проанализировать плюсы и минусы.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Для достижения цели ставятся следующие </a:t>
            </a:r>
            <a:r>
              <a:rPr lang="ru-RU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задачи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: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Работать с литературой: словари, учебные пособия, учебники эвенкийского языка, </a:t>
            </a:r>
            <a:r>
              <a:rPr lang="ru-RU" dirty="0" err="1" smtClean="0">
                <a:effectLst/>
                <a:latin typeface="Times New Roman" charset="0"/>
                <a:ea typeface="Calibri" charset="0"/>
                <a:cs typeface="Times New Roman" charset="0"/>
              </a:rPr>
              <a:t>интернет-ресурсы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;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Рассмотреть материал по игровым методам в изучении языка;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Создать настольную игру по изучению эвенкийского языка;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Апробировать и выявить плюсы-минусы игры в изучении эвенкийского языка; 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189461" y="2897951"/>
            <a:ext cx="6845874" cy="104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9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524000" y="2229137"/>
            <a:ext cx="9144000" cy="2387600"/>
          </a:xfrm>
        </p:spPr>
        <p:txBody>
          <a:bodyPr/>
          <a:lstStyle/>
          <a:p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Спасибо за внимание!</a:t>
            </a:r>
            <a:b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dirty="0" err="1" smtClean="0">
                <a:latin typeface="Times New Roman" charset="0"/>
                <a:ea typeface="Times New Roman" charset="0"/>
                <a:cs typeface="Times New Roman" charset="0"/>
              </a:rPr>
              <a:t>Бакалдыдала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!</a:t>
            </a: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848715" y="2848715"/>
            <a:ext cx="6845874" cy="11484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8203613" y="2852798"/>
            <a:ext cx="6845874" cy="114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79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6935" y="756745"/>
            <a:ext cx="9496864" cy="5640935"/>
          </a:xfrm>
        </p:spPr>
        <p:txBody>
          <a:bodyPr>
            <a:normAutofit fontScale="85000" lnSpcReduction="20000"/>
          </a:bodyPr>
          <a:lstStyle/>
          <a:p>
            <a:pPr marL="44958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Объект исследования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: роль игры в изучении языка 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44958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Предмет исследования: 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игровой метод в изучении эвенкийского языка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44958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Гипотеза: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настольные игры могут помочь в сохранении и развития языка. 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Практическая значимость: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результаты работы могут быть использованы на уроках эвенкийского языка и национальной культуры в качестве вспомогательного и наглядного материала.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Структура работы: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работа состоит из введения, двух глав, заключения и списка использованной литературы.</a:t>
            </a:r>
            <a:endParaRPr lang="ru-RU" sz="2400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140225" y="2848715"/>
            <a:ext cx="6845874" cy="114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5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pPr marL="857250" indent="-857250">
              <a:buFont typeface="+mj-lt"/>
              <a:buAutoNum type="romanUcPeriod"/>
            </a:pPr>
            <a:r>
              <a:rPr lang="ru-RU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Эвенкийский язык и игровой метод в изучении языка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75630"/>
          </a:xfrm>
        </p:spPr>
        <p:txBody>
          <a:bodyPr/>
          <a:lstStyle/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	Эвенкийский язык — язык эвенков, один из языков тунгусо-маньчжурской семьи. Распространён в России в основном на территории Восточной Сибири.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Язык используется как средство общения между эвенками старшего и среднего поколения. Согласно итогам переписи 2010 года, в России проживают 37 843 эвенка, из них владели эвенкийским языком 4802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63793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6764" y="752622"/>
            <a:ext cx="9117036" cy="6105378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	В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книге Г.И. Варламовой-</a:t>
            </a:r>
            <a:r>
              <a:rPr lang="ru-RU" dirty="0" err="1">
                <a:latin typeface="Times New Roman" charset="0"/>
                <a:ea typeface="Times New Roman" charset="0"/>
                <a:cs typeface="Times New Roman" charset="0"/>
              </a:rPr>
              <a:t>Кэптукэ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 написаны такие слова: «Сегодня я записала поговорку, знакомую с детства: </a:t>
            </a:r>
            <a:r>
              <a:rPr lang="ru-RU" i="1" dirty="0">
                <a:latin typeface="Times New Roman" charset="0"/>
                <a:ea typeface="Times New Roman" charset="0"/>
                <a:cs typeface="Times New Roman" charset="0"/>
              </a:rPr>
              <a:t>«А давай поборемся словами!» - «</a:t>
            </a:r>
            <a:r>
              <a:rPr lang="ru-RU" i="1" dirty="0" err="1">
                <a:latin typeface="Times New Roman" charset="0"/>
                <a:ea typeface="Times New Roman" charset="0"/>
                <a:cs typeface="Times New Roman" charset="0"/>
              </a:rPr>
              <a:t>Кэ</a:t>
            </a:r>
            <a:r>
              <a:rPr lang="ru-RU" i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ru-RU" i="1" dirty="0" err="1">
                <a:latin typeface="Times New Roman" charset="0"/>
                <a:ea typeface="Times New Roman" charset="0"/>
                <a:cs typeface="Times New Roman" charset="0"/>
              </a:rPr>
              <a:t>турэнди</a:t>
            </a:r>
            <a:r>
              <a:rPr lang="ru-RU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i="1" dirty="0" err="1">
                <a:latin typeface="Times New Roman" charset="0"/>
                <a:ea typeface="Times New Roman" charset="0"/>
                <a:cs typeface="Times New Roman" charset="0"/>
              </a:rPr>
              <a:t>нгорчагат</a:t>
            </a:r>
            <a:r>
              <a:rPr lang="ru-RU" i="1" dirty="0">
                <a:latin typeface="Times New Roman" charset="0"/>
                <a:ea typeface="Times New Roman" charset="0"/>
                <a:cs typeface="Times New Roman" charset="0"/>
              </a:rPr>
              <a:t>!» Это неслучайная фраза, это приглашение к словесному поединку, к спору. Это приглашение к состязанию в красноречии».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Из данных слов мы видим, насколько значима была игра в эвенкийской речи.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7" t="84911" r="10643" b="7087"/>
          <a:stretch/>
        </p:blipFill>
        <p:spPr>
          <a:xfrm rot="5400000">
            <a:off x="-2253241" y="2562725"/>
            <a:ext cx="6858003" cy="17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5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6426" y="689316"/>
            <a:ext cx="9280270" cy="5894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	Игра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– особо организованное занятие, требующее напряжения эмоциональных и умственных сил. Игра всегда предполагает принятия решения – как поступить, что сказать, как выиграть? Желание решить эти вопросы обостряет мыслительную деятельность играющих. Игра способствует запоминанию, которое является преобладающим на начальном этапе обучения иностранному языку.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7" t="84911" r="10643" b="7087"/>
          <a:stretch/>
        </p:blipFill>
        <p:spPr>
          <a:xfrm rot="5400000">
            <a:off x="-2253241" y="2562725"/>
            <a:ext cx="6858003" cy="17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8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alphaModFix amt="31000"/>
          </a:blip>
          <a:srcRect t="7458" b="13573"/>
          <a:stretch/>
        </p:blipFill>
        <p:spPr>
          <a:xfrm>
            <a:off x="400555" y="0"/>
            <a:ext cx="1146752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95484"/>
            <a:ext cx="10515600" cy="1325563"/>
          </a:xfrm>
        </p:spPr>
        <p:txBody>
          <a:bodyPr/>
          <a:lstStyle/>
          <a:p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Польза от настольных игр велика – это:</a:t>
            </a:r>
            <a:b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 smtClean="0">
                <a:latin typeface="Times New Roman" charset="0"/>
                <a:ea typeface="Times New Roman" charset="0"/>
                <a:cs typeface="Times New Roman" charset="0"/>
              </a:rPr>
              <a:t>развитие </a:t>
            </a:r>
            <a:r>
              <a:rPr lang="ru-RU" b="1" dirty="0">
                <a:latin typeface="Times New Roman" charset="0"/>
                <a:ea typeface="Times New Roman" charset="0"/>
                <a:cs typeface="Times New Roman" charset="0"/>
              </a:rPr>
              <a:t>мышления;</a:t>
            </a:r>
          </a:p>
          <a:p>
            <a:pPr lvl="0"/>
            <a:r>
              <a:rPr lang="ru-RU" b="1" dirty="0">
                <a:latin typeface="Times New Roman" charset="0"/>
                <a:ea typeface="Times New Roman" charset="0"/>
                <a:cs typeface="Times New Roman" charset="0"/>
              </a:rPr>
              <a:t>снижение стресса;</a:t>
            </a:r>
          </a:p>
          <a:p>
            <a:pPr lvl="0"/>
            <a:r>
              <a:rPr lang="ru-RU" b="1" dirty="0">
                <a:latin typeface="Times New Roman" charset="0"/>
                <a:ea typeface="Times New Roman" charset="0"/>
                <a:cs typeface="Times New Roman" charset="0"/>
              </a:rPr>
              <a:t>развивают творчески;</a:t>
            </a:r>
          </a:p>
          <a:p>
            <a:pPr lvl="0"/>
            <a:r>
              <a:rPr lang="ru-RU" b="1" dirty="0">
                <a:latin typeface="Times New Roman" charset="0"/>
                <a:ea typeface="Times New Roman" charset="0"/>
                <a:cs typeface="Times New Roman" charset="0"/>
              </a:rPr>
              <a:t>придают уверенности;</a:t>
            </a:r>
          </a:p>
          <a:p>
            <a:pPr lvl="0"/>
            <a:r>
              <a:rPr lang="ru-RU" b="1" dirty="0">
                <a:latin typeface="Times New Roman" charset="0"/>
                <a:ea typeface="Times New Roman" charset="0"/>
                <a:cs typeface="Times New Roman" charset="0"/>
              </a:rPr>
              <a:t>улучшают концентрацию;</a:t>
            </a:r>
          </a:p>
          <a:p>
            <a:pPr lvl="0"/>
            <a:r>
              <a:rPr lang="ru-RU" b="1" dirty="0">
                <a:latin typeface="Times New Roman" charset="0"/>
                <a:ea typeface="Times New Roman" charset="0"/>
                <a:cs typeface="Times New Roman" charset="0"/>
              </a:rPr>
              <a:t>увеличивают круг знакомств;</a:t>
            </a:r>
          </a:p>
          <a:p>
            <a:pPr lvl="0"/>
            <a:r>
              <a:rPr lang="ru-RU" b="1" dirty="0">
                <a:latin typeface="Times New Roman" charset="0"/>
                <a:ea typeface="Times New Roman" charset="0"/>
                <a:cs typeface="Times New Roman" charset="0"/>
              </a:rPr>
              <a:t>улучшают коммуникабельность и т.д.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884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alphaModFix amt="31000"/>
          </a:blip>
          <a:srcRect t="7458" b="13573"/>
          <a:stretch/>
        </p:blipFill>
        <p:spPr>
          <a:xfrm>
            <a:off x="400555" y="0"/>
            <a:ext cx="1146752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t="11076" r="15897" b="10770"/>
          <a:stretch/>
        </p:blipFill>
        <p:spPr>
          <a:xfrm>
            <a:off x="2856546" y="243737"/>
            <a:ext cx="6555546" cy="488779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8972" y="5375270"/>
            <a:ext cx="9650436" cy="987914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Alias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что в переводе с английского означает «скажи иначе» - «словесная» настольная игра</a:t>
            </a: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11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8904"/>
            <a:ext cx="10515600" cy="1325563"/>
          </a:xfrm>
        </p:spPr>
        <p:txBody>
          <a:bodyPr>
            <a:normAutofit fontScale="90000"/>
          </a:bodyPr>
          <a:lstStyle/>
          <a:p>
            <a:pPr algn="just">
              <a:lnSpc>
                <a:spcPct val="100000"/>
              </a:lnSpc>
            </a:pPr>
            <a:r>
              <a:rPr lang="en-US" b="1" dirty="0" smtClean="0">
                <a:latin typeface="Times New Roman" charset="0"/>
                <a:ea typeface="Calibri" charset="0"/>
                <a:cs typeface="Times New Roman" charset="0"/>
              </a:rPr>
              <a:t>II. </a:t>
            </a:r>
            <a:r>
              <a:rPr lang="ru-RU" b="1" dirty="0" smtClean="0">
                <a:latin typeface="Times New Roman" charset="0"/>
                <a:ea typeface="Calibri" charset="0"/>
                <a:cs typeface="Times New Roman" charset="0"/>
              </a:rPr>
              <a:t>Игра </a:t>
            </a:r>
            <a:r>
              <a:rPr lang="ru-RU" b="1" dirty="0">
                <a:latin typeface="Times New Roman" charset="0"/>
                <a:ea typeface="Calibri" charset="0"/>
                <a:cs typeface="Times New Roman" charset="0"/>
              </a:rPr>
              <a:t>«</a:t>
            </a:r>
            <a:r>
              <a:rPr lang="ru-RU" b="1" dirty="0" err="1">
                <a:latin typeface="Times New Roman" charset="0"/>
                <a:ea typeface="Calibri" charset="0"/>
                <a:cs typeface="Times New Roman" charset="0"/>
              </a:rPr>
              <a:t>Ӈи</a:t>
            </a:r>
            <a:r>
              <a:rPr lang="ru-RU" b="1" dirty="0">
                <a:latin typeface="Times New Roman" charset="0"/>
                <a:ea typeface="Calibri" charset="0"/>
                <a:cs typeface="Times New Roman" charset="0"/>
              </a:rPr>
              <a:t> </a:t>
            </a:r>
            <a:r>
              <a:rPr lang="ru-RU" b="1" dirty="0" err="1">
                <a:latin typeface="Times New Roman" charset="0"/>
                <a:ea typeface="Calibri" charset="0"/>
                <a:cs typeface="Times New Roman" charset="0"/>
              </a:rPr>
              <a:t>дяличи</a:t>
            </a:r>
            <a:r>
              <a:rPr lang="ru-RU" b="1" dirty="0">
                <a:latin typeface="Times New Roman" charset="0"/>
                <a:ea typeface="Calibri" charset="0"/>
                <a:cs typeface="Times New Roman" charset="0"/>
              </a:rPr>
              <a:t>?» в изучении эвенкийского языка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08494"/>
            <a:ext cx="10515600" cy="1847741"/>
          </a:xfrm>
        </p:spPr>
        <p:txBody>
          <a:bodyPr>
            <a:normAutofit fontScale="92500" lnSpcReduction="10000"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«</a:t>
            </a:r>
            <a:r>
              <a:rPr lang="ru-RU" dirty="0" err="1" smtClean="0">
                <a:effectLst/>
                <a:latin typeface="Times New Roman" charset="0"/>
                <a:ea typeface="Calibri" charset="0"/>
                <a:cs typeface="Times New Roman" charset="0"/>
              </a:rPr>
              <a:t>Ӈи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 </a:t>
            </a:r>
            <a:r>
              <a:rPr lang="ru-RU" dirty="0" err="1" smtClean="0">
                <a:effectLst/>
                <a:latin typeface="Times New Roman" charset="0"/>
                <a:ea typeface="Calibri" charset="0"/>
                <a:cs typeface="Times New Roman" charset="0"/>
              </a:rPr>
              <a:t>дяличи</a:t>
            </a:r>
            <a:r>
              <a:rPr lang="ru-RU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?» - в переводе с эвенкийского означает «Кто умный?», так называется настольная словесная игра, разработанная мною. Данная игра является аналогом знаменитой игры </a:t>
            </a:r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Alias.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46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841</Words>
  <Application>Microsoft Macintosh PowerPoint</Application>
  <PresentationFormat>Широкоэкранный</PresentationFormat>
  <Paragraphs>62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Calibri</vt:lpstr>
      <vt:lpstr>Calibri Light</vt:lpstr>
      <vt:lpstr>Times New Roman</vt:lpstr>
      <vt:lpstr>Arial</vt:lpstr>
      <vt:lpstr>Тема Office</vt:lpstr>
      <vt:lpstr>Изучение эвенкийского языка с помощью игры «Ӈи дяличи?»</vt:lpstr>
      <vt:lpstr>Презентация PowerPoint</vt:lpstr>
      <vt:lpstr>Презентация PowerPoint</vt:lpstr>
      <vt:lpstr>Эвенкийский язык и игровой метод в изучении языка</vt:lpstr>
      <vt:lpstr>Презентация PowerPoint</vt:lpstr>
      <vt:lpstr>Презентация PowerPoint</vt:lpstr>
      <vt:lpstr>Польза от настольных игр велика – это: </vt:lpstr>
      <vt:lpstr>Презентация PowerPoint</vt:lpstr>
      <vt:lpstr>II. Игра «Ӈи дяличи?» в изучении эвенкийского языка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результате апробации в кругу семьи, следует отметить плюсы и минусы эвенкийской словесной игры:  </vt:lpstr>
      <vt:lpstr>Выводы по работе:  </vt:lpstr>
      <vt:lpstr>Презентация PowerPoint</vt:lpstr>
      <vt:lpstr>Заключение </vt:lpstr>
      <vt:lpstr>Спасибо за внимание! Бакалдыдала!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эвенкийского языка с помощью игры «Ӈи дяличи?»</dc:title>
  <dc:creator>user super</dc:creator>
  <cp:lastModifiedBy>user super</cp:lastModifiedBy>
  <cp:revision>9</cp:revision>
  <dcterms:created xsi:type="dcterms:W3CDTF">2021-10-28T15:27:58Z</dcterms:created>
  <dcterms:modified xsi:type="dcterms:W3CDTF">2021-10-28T16:55:56Z</dcterms:modified>
</cp:coreProperties>
</file>